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101FF"/>
    <a:srgbClr val="0000FF"/>
    <a:srgbClr val="AAD2E9"/>
    <a:srgbClr val="B4EF79"/>
    <a:srgbClr val="FFEB99"/>
    <a:srgbClr val="E6CEFF"/>
    <a:srgbClr val="FFEB84"/>
    <a:srgbClr val="34CC34"/>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90" autoAdjust="0"/>
    <p:restoredTop sz="87253" autoAdjust="0"/>
  </p:normalViewPr>
  <p:slideViewPr>
    <p:cSldViewPr snapToGrid="0">
      <p:cViewPr varScale="1">
        <p:scale>
          <a:sx n="88" d="100"/>
          <a:sy n="88" d="100"/>
        </p:scale>
        <p:origin x="1308" y="5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nen001\AppData\Local\Microsoft\Windows\Temporary%20Internet%20Files\Content.Outlook\1ST042UK\PV%20Module%20Price%20Curve%20Update-t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55060160203038"/>
          <c:y val="9.986489418266184E-2"/>
          <c:w val="0.83413493398479777"/>
          <c:h val="0.72566251467654008"/>
        </c:manualLayout>
      </c:layout>
      <c:areaChart>
        <c:grouping val="stacked"/>
        <c:varyColors val="0"/>
        <c:ser>
          <c:idx val="0"/>
          <c:order val="0"/>
          <c:tx>
            <c:strRef>
              <c:f>'Cumulative SalesToDate'!$V$2</c:f>
              <c:strCache>
                <c:ptCount val="1"/>
                <c:pt idx="0">
                  <c:v>Nissan</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numRef>
              <c:f>'Cumulative SalesToDate'!$U$3:$U$52</c:f>
              <c:numCache>
                <c:formatCode>mmm\-yy</c:formatCode>
                <c:ptCount val="50"/>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pt idx="12">
                  <c:v>40878</c:v>
                </c:pt>
                <c:pt idx="13">
                  <c:v>40909</c:v>
                </c:pt>
                <c:pt idx="14">
                  <c:v>40940</c:v>
                </c:pt>
                <c:pt idx="15">
                  <c:v>40969</c:v>
                </c:pt>
                <c:pt idx="16">
                  <c:v>41000</c:v>
                </c:pt>
                <c:pt idx="17">
                  <c:v>41030</c:v>
                </c:pt>
                <c:pt idx="18">
                  <c:v>41061</c:v>
                </c:pt>
                <c:pt idx="19">
                  <c:v>41091</c:v>
                </c:pt>
                <c:pt idx="20">
                  <c:v>41122</c:v>
                </c:pt>
                <c:pt idx="21">
                  <c:v>41153</c:v>
                </c:pt>
                <c:pt idx="22">
                  <c:v>41183</c:v>
                </c:pt>
                <c:pt idx="23">
                  <c:v>41214</c:v>
                </c:pt>
                <c:pt idx="24">
                  <c:v>41244</c:v>
                </c:pt>
                <c:pt idx="25">
                  <c:v>41275</c:v>
                </c:pt>
                <c:pt idx="26">
                  <c:v>41306</c:v>
                </c:pt>
                <c:pt idx="27">
                  <c:v>41334</c:v>
                </c:pt>
                <c:pt idx="28">
                  <c:v>41365</c:v>
                </c:pt>
                <c:pt idx="29">
                  <c:v>41395</c:v>
                </c:pt>
                <c:pt idx="30">
                  <c:v>41426</c:v>
                </c:pt>
                <c:pt idx="31">
                  <c:v>41456</c:v>
                </c:pt>
                <c:pt idx="32">
                  <c:v>41487</c:v>
                </c:pt>
                <c:pt idx="33">
                  <c:v>41518</c:v>
                </c:pt>
                <c:pt idx="34">
                  <c:v>41548</c:v>
                </c:pt>
                <c:pt idx="35">
                  <c:v>41579</c:v>
                </c:pt>
                <c:pt idx="36">
                  <c:v>41609</c:v>
                </c:pt>
                <c:pt idx="37">
                  <c:v>41640</c:v>
                </c:pt>
                <c:pt idx="38">
                  <c:v>41671</c:v>
                </c:pt>
                <c:pt idx="39">
                  <c:v>41699</c:v>
                </c:pt>
                <c:pt idx="40">
                  <c:v>41730</c:v>
                </c:pt>
                <c:pt idx="41">
                  <c:v>41760</c:v>
                </c:pt>
                <c:pt idx="42">
                  <c:v>41791</c:v>
                </c:pt>
                <c:pt idx="43">
                  <c:v>41821</c:v>
                </c:pt>
                <c:pt idx="44">
                  <c:v>41852</c:v>
                </c:pt>
                <c:pt idx="45">
                  <c:v>41883</c:v>
                </c:pt>
                <c:pt idx="46">
                  <c:v>41913</c:v>
                </c:pt>
                <c:pt idx="47">
                  <c:v>41944</c:v>
                </c:pt>
                <c:pt idx="48">
                  <c:v>41974</c:v>
                </c:pt>
                <c:pt idx="49">
                  <c:v>42005</c:v>
                </c:pt>
              </c:numCache>
            </c:numRef>
          </c:cat>
          <c:val>
            <c:numRef>
              <c:f>'Cumulative SalesToDate'!$V$3:$V$52</c:f>
              <c:numCache>
                <c:formatCode>_(* #,##0_);_(* \(#,##0\);_(* "-"??_);_(@_)</c:formatCode>
                <c:ptCount val="50"/>
                <c:pt idx="0">
                  <c:v>19</c:v>
                </c:pt>
                <c:pt idx="1">
                  <c:v>106</c:v>
                </c:pt>
                <c:pt idx="2">
                  <c:v>173</c:v>
                </c:pt>
                <c:pt idx="3">
                  <c:v>471</c:v>
                </c:pt>
                <c:pt idx="4">
                  <c:v>1044</c:v>
                </c:pt>
                <c:pt idx="5">
                  <c:v>2186</c:v>
                </c:pt>
                <c:pt idx="6">
                  <c:v>3894</c:v>
                </c:pt>
                <c:pt idx="7">
                  <c:v>4825</c:v>
                </c:pt>
                <c:pt idx="8">
                  <c:v>6187</c:v>
                </c:pt>
                <c:pt idx="9">
                  <c:v>7218</c:v>
                </c:pt>
                <c:pt idx="10">
                  <c:v>8067</c:v>
                </c:pt>
                <c:pt idx="11">
                  <c:v>8739</c:v>
                </c:pt>
                <c:pt idx="12">
                  <c:v>9693</c:v>
                </c:pt>
                <c:pt idx="13">
                  <c:v>10369</c:v>
                </c:pt>
                <c:pt idx="14">
                  <c:v>10847</c:v>
                </c:pt>
                <c:pt idx="15">
                  <c:v>11426</c:v>
                </c:pt>
                <c:pt idx="16">
                  <c:v>11796</c:v>
                </c:pt>
                <c:pt idx="17">
                  <c:v>12306</c:v>
                </c:pt>
                <c:pt idx="18">
                  <c:v>12841</c:v>
                </c:pt>
                <c:pt idx="19">
                  <c:v>13236</c:v>
                </c:pt>
                <c:pt idx="20">
                  <c:v>13921</c:v>
                </c:pt>
                <c:pt idx="21">
                  <c:v>14905</c:v>
                </c:pt>
                <c:pt idx="22">
                  <c:v>16484</c:v>
                </c:pt>
                <c:pt idx="23">
                  <c:v>18023</c:v>
                </c:pt>
                <c:pt idx="24">
                  <c:v>19512</c:v>
                </c:pt>
                <c:pt idx="25">
                  <c:v>20162</c:v>
                </c:pt>
                <c:pt idx="26">
                  <c:v>20815</c:v>
                </c:pt>
                <c:pt idx="27">
                  <c:v>23051</c:v>
                </c:pt>
                <c:pt idx="28">
                  <c:v>24988</c:v>
                </c:pt>
                <c:pt idx="29">
                  <c:v>27126</c:v>
                </c:pt>
                <c:pt idx="30">
                  <c:v>29351</c:v>
                </c:pt>
                <c:pt idx="31">
                  <c:v>31215</c:v>
                </c:pt>
                <c:pt idx="32">
                  <c:v>33635</c:v>
                </c:pt>
                <c:pt idx="33">
                  <c:v>35588</c:v>
                </c:pt>
                <c:pt idx="34">
                  <c:v>37590</c:v>
                </c:pt>
                <c:pt idx="35">
                  <c:v>39593</c:v>
                </c:pt>
                <c:pt idx="36">
                  <c:v>42122</c:v>
                </c:pt>
                <c:pt idx="37">
                  <c:v>43374</c:v>
                </c:pt>
                <c:pt idx="38">
                  <c:v>44799</c:v>
                </c:pt>
                <c:pt idx="39">
                  <c:v>47306</c:v>
                </c:pt>
                <c:pt idx="40">
                  <c:v>49394</c:v>
                </c:pt>
                <c:pt idx="41">
                  <c:v>52511</c:v>
                </c:pt>
                <c:pt idx="42">
                  <c:v>54858</c:v>
                </c:pt>
                <c:pt idx="43">
                  <c:v>57877</c:v>
                </c:pt>
                <c:pt idx="44">
                  <c:v>61045</c:v>
                </c:pt>
                <c:pt idx="45">
                  <c:v>63926</c:v>
                </c:pt>
                <c:pt idx="46">
                  <c:v>66515</c:v>
                </c:pt>
                <c:pt idx="47">
                  <c:v>69202</c:v>
                </c:pt>
                <c:pt idx="48">
                  <c:v>72304</c:v>
                </c:pt>
                <c:pt idx="49">
                  <c:v>73374</c:v>
                </c:pt>
              </c:numCache>
            </c:numRef>
          </c:val>
          <c:extLst>
            <c:ext xmlns:c16="http://schemas.microsoft.com/office/drawing/2014/chart" uri="{C3380CC4-5D6E-409C-BE32-E72D297353CC}">
              <c16:uniqueId val="{00000000-A37C-4151-B338-3A1DDCBDECAB}"/>
            </c:ext>
          </c:extLst>
        </c:ser>
        <c:ser>
          <c:idx val="1"/>
          <c:order val="1"/>
          <c:tx>
            <c:strRef>
              <c:f>'Cumulative SalesToDate'!$W$2</c:f>
              <c:strCache>
                <c:ptCount val="1"/>
                <c:pt idx="0">
                  <c:v>GM</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numRef>
              <c:f>'Cumulative SalesToDate'!$U$3:$U$52</c:f>
              <c:numCache>
                <c:formatCode>mmm\-yy</c:formatCode>
                <c:ptCount val="50"/>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pt idx="12">
                  <c:v>40878</c:v>
                </c:pt>
                <c:pt idx="13">
                  <c:v>40909</c:v>
                </c:pt>
                <c:pt idx="14">
                  <c:v>40940</c:v>
                </c:pt>
                <c:pt idx="15">
                  <c:v>40969</c:v>
                </c:pt>
                <c:pt idx="16">
                  <c:v>41000</c:v>
                </c:pt>
                <c:pt idx="17">
                  <c:v>41030</c:v>
                </c:pt>
                <c:pt idx="18">
                  <c:v>41061</c:v>
                </c:pt>
                <c:pt idx="19">
                  <c:v>41091</c:v>
                </c:pt>
                <c:pt idx="20">
                  <c:v>41122</c:v>
                </c:pt>
                <c:pt idx="21">
                  <c:v>41153</c:v>
                </c:pt>
                <c:pt idx="22">
                  <c:v>41183</c:v>
                </c:pt>
                <c:pt idx="23">
                  <c:v>41214</c:v>
                </c:pt>
                <c:pt idx="24">
                  <c:v>41244</c:v>
                </c:pt>
                <c:pt idx="25">
                  <c:v>41275</c:v>
                </c:pt>
                <c:pt idx="26">
                  <c:v>41306</c:v>
                </c:pt>
                <c:pt idx="27">
                  <c:v>41334</c:v>
                </c:pt>
                <c:pt idx="28">
                  <c:v>41365</c:v>
                </c:pt>
                <c:pt idx="29">
                  <c:v>41395</c:v>
                </c:pt>
                <c:pt idx="30">
                  <c:v>41426</c:v>
                </c:pt>
                <c:pt idx="31">
                  <c:v>41456</c:v>
                </c:pt>
                <c:pt idx="32">
                  <c:v>41487</c:v>
                </c:pt>
                <c:pt idx="33">
                  <c:v>41518</c:v>
                </c:pt>
                <c:pt idx="34">
                  <c:v>41548</c:v>
                </c:pt>
                <c:pt idx="35">
                  <c:v>41579</c:v>
                </c:pt>
                <c:pt idx="36">
                  <c:v>41609</c:v>
                </c:pt>
                <c:pt idx="37">
                  <c:v>41640</c:v>
                </c:pt>
                <c:pt idx="38">
                  <c:v>41671</c:v>
                </c:pt>
                <c:pt idx="39">
                  <c:v>41699</c:v>
                </c:pt>
                <c:pt idx="40">
                  <c:v>41730</c:v>
                </c:pt>
                <c:pt idx="41">
                  <c:v>41760</c:v>
                </c:pt>
                <c:pt idx="42">
                  <c:v>41791</c:v>
                </c:pt>
                <c:pt idx="43">
                  <c:v>41821</c:v>
                </c:pt>
                <c:pt idx="44">
                  <c:v>41852</c:v>
                </c:pt>
                <c:pt idx="45">
                  <c:v>41883</c:v>
                </c:pt>
                <c:pt idx="46">
                  <c:v>41913</c:v>
                </c:pt>
                <c:pt idx="47">
                  <c:v>41944</c:v>
                </c:pt>
                <c:pt idx="48">
                  <c:v>41974</c:v>
                </c:pt>
                <c:pt idx="49">
                  <c:v>42005</c:v>
                </c:pt>
              </c:numCache>
            </c:numRef>
          </c:cat>
          <c:val>
            <c:numRef>
              <c:f>'Cumulative SalesToDate'!$W$3:$W$52</c:f>
              <c:numCache>
                <c:formatCode>_(* #,##0_);_(* \(#,##0\);_(* "-"??_);_(@_)</c:formatCode>
                <c:ptCount val="50"/>
                <c:pt idx="0">
                  <c:v>326</c:v>
                </c:pt>
                <c:pt idx="1">
                  <c:v>647</c:v>
                </c:pt>
                <c:pt idx="2">
                  <c:v>928</c:v>
                </c:pt>
                <c:pt idx="3">
                  <c:v>1536</c:v>
                </c:pt>
                <c:pt idx="4">
                  <c:v>2029</c:v>
                </c:pt>
                <c:pt idx="5">
                  <c:v>2510</c:v>
                </c:pt>
                <c:pt idx="6">
                  <c:v>3071</c:v>
                </c:pt>
                <c:pt idx="7">
                  <c:v>3196</c:v>
                </c:pt>
                <c:pt idx="8">
                  <c:v>3498</c:v>
                </c:pt>
                <c:pt idx="9">
                  <c:v>4221</c:v>
                </c:pt>
                <c:pt idx="10">
                  <c:v>5329</c:v>
                </c:pt>
                <c:pt idx="11">
                  <c:v>6468</c:v>
                </c:pt>
                <c:pt idx="12">
                  <c:v>7997</c:v>
                </c:pt>
                <c:pt idx="13">
                  <c:v>8600</c:v>
                </c:pt>
                <c:pt idx="14">
                  <c:v>9623</c:v>
                </c:pt>
                <c:pt idx="15">
                  <c:v>11912</c:v>
                </c:pt>
                <c:pt idx="16">
                  <c:v>13374</c:v>
                </c:pt>
                <c:pt idx="17">
                  <c:v>15054</c:v>
                </c:pt>
                <c:pt idx="18">
                  <c:v>16814</c:v>
                </c:pt>
                <c:pt idx="19">
                  <c:v>18663</c:v>
                </c:pt>
                <c:pt idx="20">
                  <c:v>21494</c:v>
                </c:pt>
                <c:pt idx="21">
                  <c:v>24345</c:v>
                </c:pt>
                <c:pt idx="22">
                  <c:v>27306</c:v>
                </c:pt>
                <c:pt idx="23">
                  <c:v>28825</c:v>
                </c:pt>
                <c:pt idx="24">
                  <c:v>31458</c:v>
                </c:pt>
                <c:pt idx="25">
                  <c:v>32598</c:v>
                </c:pt>
                <c:pt idx="26">
                  <c:v>34224</c:v>
                </c:pt>
                <c:pt idx="27">
                  <c:v>35702</c:v>
                </c:pt>
                <c:pt idx="28">
                  <c:v>37008</c:v>
                </c:pt>
                <c:pt idx="29">
                  <c:v>38615</c:v>
                </c:pt>
                <c:pt idx="30">
                  <c:v>41340</c:v>
                </c:pt>
                <c:pt idx="31">
                  <c:v>43231</c:v>
                </c:pt>
                <c:pt idx="32">
                  <c:v>46684</c:v>
                </c:pt>
                <c:pt idx="33">
                  <c:v>48528</c:v>
                </c:pt>
                <c:pt idx="34">
                  <c:v>50637</c:v>
                </c:pt>
                <c:pt idx="35">
                  <c:v>52644</c:v>
                </c:pt>
                <c:pt idx="36">
                  <c:v>55118</c:v>
                </c:pt>
                <c:pt idx="37">
                  <c:v>56170</c:v>
                </c:pt>
                <c:pt idx="38">
                  <c:v>57509</c:v>
                </c:pt>
                <c:pt idx="39">
                  <c:v>59176</c:v>
                </c:pt>
                <c:pt idx="40">
                  <c:v>60882</c:v>
                </c:pt>
                <c:pt idx="41">
                  <c:v>62800</c:v>
                </c:pt>
                <c:pt idx="42">
                  <c:v>64759</c:v>
                </c:pt>
                <c:pt idx="43">
                  <c:v>67095</c:v>
                </c:pt>
                <c:pt idx="44">
                  <c:v>69882</c:v>
                </c:pt>
                <c:pt idx="45">
                  <c:v>71438</c:v>
                </c:pt>
                <c:pt idx="46">
                  <c:v>73087</c:v>
                </c:pt>
                <c:pt idx="47">
                  <c:v>74639</c:v>
                </c:pt>
                <c:pt idx="48">
                  <c:v>76378</c:v>
                </c:pt>
                <c:pt idx="49">
                  <c:v>77098</c:v>
                </c:pt>
              </c:numCache>
            </c:numRef>
          </c:val>
          <c:extLst>
            <c:ext xmlns:c16="http://schemas.microsoft.com/office/drawing/2014/chart" uri="{C3380CC4-5D6E-409C-BE32-E72D297353CC}">
              <c16:uniqueId val="{00000001-A37C-4151-B338-3A1DDCBDECAB}"/>
            </c:ext>
          </c:extLst>
        </c:ser>
        <c:ser>
          <c:idx val="2"/>
          <c:order val="2"/>
          <c:tx>
            <c:strRef>
              <c:f>'Cumulative SalesToDate'!$X$2</c:f>
              <c:strCache>
                <c:ptCount val="1"/>
                <c:pt idx="0">
                  <c:v>Tesla</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numRef>
              <c:f>'Cumulative SalesToDate'!$U$3:$U$52</c:f>
              <c:numCache>
                <c:formatCode>mmm\-yy</c:formatCode>
                <c:ptCount val="50"/>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pt idx="12">
                  <c:v>40878</c:v>
                </c:pt>
                <c:pt idx="13">
                  <c:v>40909</c:v>
                </c:pt>
                <c:pt idx="14">
                  <c:v>40940</c:v>
                </c:pt>
                <c:pt idx="15">
                  <c:v>40969</c:v>
                </c:pt>
                <c:pt idx="16">
                  <c:v>41000</c:v>
                </c:pt>
                <c:pt idx="17">
                  <c:v>41030</c:v>
                </c:pt>
                <c:pt idx="18">
                  <c:v>41061</c:v>
                </c:pt>
                <c:pt idx="19">
                  <c:v>41091</c:v>
                </c:pt>
                <c:pt idx="20">
                  <c:v>41122</c:v>
                </c:pt>
                <c:pt idx="21">
                  <c:v>41153</c:v>
                </c:pt>
                <c:pt idx="22">
                  <c:v>41183</c:v>
                </c:pt>
                <c:pt idx="23">
                  <c:v>41214</c:v>
                </c:pt>
                <c:pt idx="24">
                  <c:v>41244</c:v>
                </c:pt>
                <c:pt idx="25">
                  <c:v>41275</c:v>
                </c:pt>
                <c:pt idx="26">
                  <c:v>41306</c:v>
                </c:pt>
                <c:pt idx="27">
                  <c:v>41334</c:v>
                </c:pt>
                <c:pt idx="28">
                  <c:v>41365</c:v>
                </c:pt>
                <c:pt idx="29">
                  <c:v>41395</c:v>
                </c:pt>
                <c:pt idx="30">
                  <c:v>41426</c:v>
                </c:pt>
                <c:pt idx="31">
                  <c:v>41456</c:v>
                </c:pt>
                <c:pt idx="32">
                  <c:v>41487</c:v>
                </c:pt>
                <c:pt idx="33">
                  <c:v>41518</c:v>
                </c:pt>
                <c:pt idx="34">
                  <c:v>41548</c:v>
                </c:pt>
                <c:pt idx="35">
                  <c:v>41579</c:v>
                </c:pt>
                <c:pt idx="36">
                  <c:v>41609</c:v>
                </c:pt>
                <c:pt idx="37">
                  <c:v>41640</c:v>
                </c:pt>
                <c:pt idx="38">
                  <c:v>41671</c:v>
                </c:pt>
                <c:pt idx="39">
                  <c:v>41699</c:v>
                </c:pt>
                <c:pt idx="40">
                  <c:v>41730</c:v>
                </c:pt>
                <c:pt idx="41">
                  <c:v>41760</c:v>
                </c:pt>
                <c:pt idx="42">
                  <c:v>41791</c:v>
                </c:pt>
                <c:pt idx="43">
                  <c:v>41821</c:v>
                </c:pt>
                <c:pt idx="44">
                  <c:v>41852</c:v>
                </c:pt>
                <c:pt idx="45">
                  <c:v>41883</c:v>
                </c:pt>
                <c:pt idx="46">
                  <c:v>41913</c:v>
                </c:pt>
                <c:pt idx="47">
                  <c:v>41944</c:v>
                </c:pt>
                <c:pt idx="48">
                  <c:v>41974</c:v>
                </c:pt>
                <c:pt idx="49">
                  <c:v>42005</c:v>
                </c:pt>
              </c:numCache>
            </c:numRef>
          </c:cat>
          <c:val>
            <c:numRef>
              <c:f>'Cumulative SalesToDate'!$X$3:$X$52</c:f>
              <c:numCache>
                <c:formatCode>_(* #,##0_);_(* \(#,##0\);_(* "-"??_);_(@_)</c:formatCode>
                <c:ptCount val="50"/>
                <c:pt idx="0">
                  <c:v>1260</c:v>
                </c:pt>
                <c:pt idx="1">
                  <c:v>1306.6666666666667</c:v>
                </c:pt>
                <c:pt idx="2">
                  <c:v>1353.3333333333335</c:v>
                </c:pt>
                <c:pt idx="3">
                  <c:v>1400.0000000000002</c:v>
                </c:pt>
                <c:pt idx="4">
                  <c:v>1446.666666666667</c:v>
                </c:pt>
                <c:pt idx="5">
                  <c:v>1493.3333333333337</c:v>
                </c:pt>
                <c:pt idx="6">
                  <c:v>1540.0000000000005</c:v>
                </c:pt>
                <c:pt idx="7">
                  <c:v>1586.6666666666672</c:v>
                </c:pt>
                <c:pt idx="8">
                  <c:v>1633.3333333333339</c:v>
                </c:pt>
                <c:pt idx="9">
                  <c:v>1680.0000000000007</c:v>
                </c:pt>
                <c:pt idx="10">
                  <c:v>1726.6666666666674</c:v>
                </c:pt>
                <c:pt idx="11">
                  <c:v>1773.3333333333342</c:v>
                </c:pt>
                <c:pt idx="12">
                  <c:v>1820.0000000000009</c:v>
                </c:pt>
                <c:pt idx="13">
                  <c:v>1846.6666666666677</c:v>
                </c:pt>
                <c:pt idx="14">
                  <c:v>1873.3333333333344</c:v>
                </c:pt>
                <c:pt idx="15">
                  <c:v>1900.0000000000011</c:v>
                </c:pt>
                <c:pt idx="16">
                  <c:v>1926.6666666666679</c:v>
                </c:pt>
                <c:pt idx="17">
                  <c:v>1953.3333333333346</c:v>
                </c:pt>
                <c:pt idx="18">
                  <c:v>1980</c:v>
                </c:pt>
                <c:pt idx="19">
                  <c:v>1980</c:v>
                </c:pt>
                <c:pt idx="20">
                  <c:v>2051</c:v>
                </c:pt>
                <c:pt idx="21">
                  <c:v>2201</c:v>
                </c:pt>
                <c:pt idx="22">
                  <c:v>2451</c:v>
                </c:pt>
                <c:pt idx="23">
                  <c:v>3251</c:v>
                </c:pt>
                <c:pt idx="24">
                  <c:v>4151</c:v>
                </c:pt>
                <c:pt idx="25">
                  <c:v>5451</c:v>
                </c:pt>
                <c:pt idx="26">
                  <c:v>6951</c:v>
                </c:pt>
                <c:pt idx="27">
                  <c:v>8901</c:v>
                </c:pt>
                <c:pt idx="28">
                  <c:v>11101</c:v>
                </c:pt>
                <c:pt idx="29">
                  <c:v>13101</c:v>
                </c:pt>
                <c:pt idx="30">
                  <c:v>14901</c:v>
                </c:pt>
                <c:pt idx="31">
                  <c:v>16451</c:v>
                </c:pt>
                <c:pt idx="32">
                  <c:v>18151</c:v>
                </c:pt>
                <c:pt idx="33">
                  <c:v>19251</c:v>
                </c:pt>
                <c:pt idx="34">
                  <c:v>20551</c:v>
                </c:pt>
                <c:pt idx="35">
                  <c:v>21951</c:v>
                </c:pt>
                <c:pt idx="36">
                  <c:v>23651</c:v>
                </c:pt>
                <c:pt idx="37">
                  <c:v>24951</c:v>
                </c:pt>
                <c:pt idx="38">
                  <c:v>26351</c:v>
                </c:pt>
                <c:pt idx="39">
                  <c:v>27651</c:v>
                </c:pt>
                <c:pt idx="40">
                  <c:v>29051</c:v>
                </c:pt>
                <c:pt idx="41">
                  <c:v>30451</c:v>
                </c:pt>
                <c:pt idx="42">
                  <c:v>31851</c:v>
                </c:pt>
                <c:pt idx="43">
                  <c:v>33251</c:v>
                </c:pt>
                <c:pt idx="44">
                  <c:v>34451</c:v>
                </c:pt>
                <c:pt idx="45">
                  <c:v>35751</c:v>
                </c:pt>
                <c:pt idx="46">
                  <c:v>37051</c:v>
                </c:pt>
                <c:pt idx="47">
                  <c:v>38501</c:v>
                </c:pt>
                <c:pt idx="48">
                  <c:v>40401</c:v>
                </c:pt>
                <c:pt idx="49">
                  <c:v>41701</c:v>
                </c:pt>
              </c:numCache>
            </c:numRef>
          </c:val>
          <c:extLst>
            <c:ext xmlns:c16="http://schemas.microsoft.com/office/drawing/2014/chart" uri="{C3380CC4-5D6E-409C-BE32-E72D297353CC}">
              <c16:uniqueId val="{00000002-A37C-4151-B338-3A1DDCBDECAB}"/>
            </c:ext>
          </c:extLst>
        </c:ser>
        <c:ser>
          <c:idx val="3"/>
          <c:order val="3"/>
          <c:tx>
            <c:strRef>
              <c:f>'Cumulative SalesToDate'!$Y$2</c:f>
              <c:strCache>
                <c:ptCount val="1"/>
                <c:pt idx="0">
                  <c:v>Toyota</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numRef>
              <c:f>'Cumulative SalesToDate'!$U$3:$U$52</c:f>
              <c:numCache>
                <c:formatCode>mmm\-yy</c:formatCode>
                <c:ptCount val="50"/>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pt idx="12">
                  <c:v>40878</c:v>
                </c:pt>
                <c:pt idx="13">
                  <c:v>40909</c:v>
                </c:pt>
                <c:pt idx="14">
                  <c:v>40940</c:v>
                </c:pt>
                <c:pt idx="15">
                  <c:v>40969</c:v>
                </c:pt>
                <c:pt idx="16">
                  <c:v>41000</c:v>
                </c:pt>
                <c:pt idx="17">
                  <c:v>41030</c:v>
                </c:pt>
                <c:pt idx="18">
                  <c:v>41061</c:v>
                </c:pt>
                <c:pt idx="19">
                  <c:v>41091</c:v>
                </c:pt>
                <c:pt idx="20">
                  <c:v>41122</c:v>
                </c:pt>
                <c:pt idx="21">
                  <c:v>41153</c:v>
                </c:pt>
                <c:pt idx="22">
                  <c:v>41183</c:v>
                </c:pt>
                <c:pt idx="23">
                  <c:v>41214</c:v>
                </c:pt>
                <c:pt idx="24">
                  <c:v>41244</c:v>
                </c:pt>
                <c:pt idx="25">
                  <c:v>41275</c:v>
                </c:pt>
                <c:pt idx="26">
                  <c:v>41306</c:v>
                </c:pt>
                <c:pt idx="27">
                  <c:v>41334</c:v>
                </c:pt>
                <c:pt idx="28">
                  <c:v>41365</c:v>
                </c:pt>
                <c:pt idx="29">
                  <c:v>41395</c:v>
                </c:pt>
                <c:pt idx="30">
                  <c:v>41426</c:v>
                </c:pt>
                <c:pt idx="31">
                  <c:v>41456</c:v>
                </c:pt>
                <c:pt idx="32">
                  <c:v>41487</c:v>
                </c:pt>
                <c:pt idx="33">
                  <c:v>41518</c:v>
                </c:pt>
                <c:pt idx="34">
                  <c:v>41548</c:v>
                </c:pt>
                <c:pt idx="35">
                  <c:v>41579</c:v>
                </c:pt>
                <c:pt idx="36">
                  <c:v>41609</c:v>
                </c:pt>
                <c:pt idx="37">
                  <c:v>41640</c:v>
                </c:pt>
                <c:pt idx="38">
                  <c:v>41671</c:v>
                </c:pt>
                <c:pt idx="39">
                  <c:v>41699</c:v>
                </c:pt>
                <c:pt idx="40">
                  <c:v>41730</c:v>
                </c:pt>
                <c:pt idx="41">
                  <c:v>41760</c:v>
                </c:pt>
                <c:pt idx="42">
                  <c:v>41791</c:v>
                </c:pt>
                <c:pt idx="43">
                  <c:v>41821</c:v>
                </c:pt>
                <c:pt idx="44">
                  <c:v>41852</c:v>
                </c:pt>
                <c:pt idx="45">
                  <c:v>41883</c:v>
                </c:pt>
                <c:pt idx="46">
                  <c:v>41913</c:v>
                </c:pt>
                <c:pt idx="47">
                  <c:v>41944</c:v>
                </c:pt>
                <c:pt idx="48">
                  <c:v>41974</c:v>
                </c:pt>
                <c:pt idx="49">
                  <c:v>42005</c:v>
                </c:pt>
              </c:numCache>
            </c:numRef>
          </c:cat>
          <c:val>
            <c:numRef>
              <c:f>'Cumulative SalesToDate'!$Y$3:$Y$52</c:f>
              <c:numCache>
                <c:formatCode>_(* #,##0_);_(* \(#,##0\);_(* "-"??_);_(@_)</c:formatCode>
                <c:ptCount val="5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911</c:v>
                </c:pt>
                <c:pt idx="16">
                  <c:v>2565</c:v>
                </c:pt>
                <c:pt idx="17">
                  <c:v>3651</c:v>
                </c:pt>
                <c:pt idx="18">
                  <c:v>4346</c:v>
                </c:pt>
                <c:pt idx="19">
                  <c:v>5034</c:v>
                </c:pt>
                <c:pt idx="20">
                  <c:v>6081</c:v>
                </c:pt>
                <c:pt idx="21">
                  <c:v>7794</c:v>
                </c:pt>
                <c:pt idx="22">
                  <c:v>9730</c:v>
                </c:pt>
                <c:pt idx="23">
                  <c:v>11528</c:v>
                </c:pt>
                <c:pt idx="24">
                  <c:v>12941</c:v>
                </c:pt>
                <c:pt idx="25">
                  <c:v>13840</c:v>
                </c:pt>
                <c:pt idx="26">
                  <c:v>14585</c:v>
                </c:pt>
                <c:pt idx="27">
                  <c:v>15504</c:v>
                </c:pt>
                <c:pt idx="28">
                  <c:v>16173</c:v>
                </c:pt>
                <c:pt idx="29">
                  <c:v>16935</c:v>
                </c:pt>
                <c:pt idx="30">
                  <c:v>17563</c:v>
                </c:pt>
                <c:pt idx="31">
                  <c:v>18489</c:v>
                </c:pt>
                <c:pt idx="32">
                  <c:v>20511</c:v>
                </c:pt>
                <c:pt idx="33">
                  <c:v>21830</c:v>
                </c:pt>
                <c:pt idx="34">
                  <c:v>24016</c:v>
                </c:pt>
                <c:pt idx="35">
                  <c:v>25178</c:v>
                </c:pt>
                <c:pt idx="36">
                  <c:v>26125</c:v>
                </c:pt>
                <c:pt idx="37">
                  <c:v>26991</c:v>
                </c:pt>
                <c:pt idx="38">
                  <c:v>28133</c:v>
                </c:pt>
                <c:pt idx="39">
                  <c:v>29658</c:v>
                </c:pt>
                <c:pt idx="40">
                  <c:v>31468</c:v>
                </c:pt>
                <c:pt idx="41">
                  <c:v>34309</c:v>
                </c:pt>
                <c:pt idx="42">
                  <c:v>35971</c:v>
                </c:pt>
                <c:pt idx="43">
                  <c:v>37410</c:v>
                </c:pt>
                <c:pt idx="44">
                  <c:v>38456</c:v>
                </c:pt>
                <c:pt idx="45">
                  <c:v>38934</c:v>
                </c:pt>
                <c:pt idx="46">
                  <c:v>39510</c:v>
                </c:pt>
                <c:pt idx="47">
                  <c:v>40044</c:v>
                </c:pt>
                <c:pt idx="48">
                  <c:v>40573</c:v>
                </c:pt>
                <c:pt idx="49">
                  <c:v>40981</c:v>
                </c:pt>
              </c:numCache>
            </c:numRef>
          </c:val>
          <c:extLst>
            <c:ext xmlns:c16="http://schemas.microsoft.com/office/drawing/2014/chart" uri="{C3380CC4-5D6E-409C-BE32-E72D297353CC}">
              <c16:uniqueId val="{00000003-A37C-4151-B338-3A1DDCBDECAB}"/>
            </c:ext>
          </c:extLst>
        </c:ser>
        <c:ser>
          <c:idx val="4"/>
          <c:order val="4"/>
          <c:tx>
            <c:strRef>
              <c:f>'Cumulative SalesToDate'!$Z$2</c:f>
              <c:strCache>
                <c:ptCount val="1"/>
                <c:pt idx="0">
                  <c:v>Ford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numRef>
              <c:f>'Cumulative SalesToDate'!$U$3:$U$52</c:f>
              <c:numCache>
                <c:formatCode>mmm\-yy</c:formatCode>
                <c:ptCount val="50"/>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pt idx="12">
                  <c:v>40878</c:v>
                </c:pt>
                <c:pt idx="13">
                  <c:v>40909</c:v>
                </c:pt>
                <c:pt idx="14">
                  <c:v>40940</c:v>
                </c:pt>
                <c:pt idx="15">
                  <c:v>40969</c:v>
                </c:pt>
                <c:pt idx="16">
                  <c:v>41000</c:v>
                </c:pt>
                <c:pt idx="17">
                  <c:v>41030</c:v>
                </c:pt>
                <c:pt idx="18">
                  <c:v>41061</c:v>
                </c:pt>
                <c:pt idx="19">
                  <c:v>41091</c:v>
                </c:pt>
                <c:pt idx="20">
                  <c:v>41122</c:v>
                </c:pt>
                <c:pt idx="21">
                  <c:v>41153</c:v>
                </c:pt>
                <c:pt idx="22">
                  <c:v>41183</c:v>
                </c:pt>
                <c:pt idx="23">
                  <c:v>41214</c:v>
                </c:pt>
                <c:pt idx="24">
                  <c:v>41244</c:v>
                </c:pt>
                <c:pt idx="25">
                  <c:v>41275</c:v>
                </c:pt>
                <c:pt idx="26">
                  <c:v>41306</c:v>
                </c:pt>
                <c:pt idx="27">
                  <c:v>41334</c:v>
                </c:pt>
                <c:pt idx="28">
                  <c:v>41365</c:v>
                </c:pt>
                <c:pt idx="29">
                  <c:v>41395</c:v>
                </c:pt>
                <c:pt idx="30">
                  <c:v>41426</c:v>
                </c:pt>
                <c:pt idx="31">
                  <c:v>41456</c:v>
                </c:pt>
                <c:pt idx="32">
                  <c:v>41487</c:v>
                </c:pt>
                <c:pt idx="33">
                  <c:v>41518</c:v>
                </c:pt>
                <c:pt idx="34">
                  <c:v>41548</c:v>
                </c:pt>
                <c:pt idx="35">
                  <c:v>41579</c:v>
                </c:pt>
                <c:pt idx="36">
                  <c:v>41609</c:v>
                </c:pt>
                <c:pt idx="37">
                  <c:v>41640</c:v>
                </c:pt>
                <c:pt idx="38">
                  <c:v>41671</c:v>
                </c:pt>
                <c:pt idx="39">
                  <c:v>41699</c:v>
                </c:pt>
                <c:pt idx="40">
                  <c:v>41730</c:v>
                </c:pt>
                <c:pt idx="41">
                  <c:v>41760</c:v>
                </c:pt>
                <c:pt idx="42">
                  <c:v>41791</c:v>
                </c:pt>
                <c:pt idx="43">
                  <c:v>41821</c:v>
                </c:pt>
                <c:pt idx="44">
                  <c:v>41852</c:v>
                </c:pt>
                <c:pt idx="45">
                  <c:v>41883</c:v>
                </c:pt>
                <c:pt idx="46">
                  <c:v>41913</c:v>
                </c:pt>
                <c:pt idx="47">
                  <c:v>41944</c:v>
                </c:pt>
                <c:pt idx="48">
                  <c:v>41974</c:v>
                </c:pt>
                <c:pt idx="49">
                  <c:v>42005</c:v>
                </c:pt>
              </c:numCache>
            </c:numRef>
          </c:cat>
          <c:val>
            <c:numRef>
              <c:f>'Cumulative SalesToDate'!$Z$3:$Z$52</c:f>
              <c:numCache>
                <c:formatCode>_(* #,##0_);_(* \(#,##0\);_(* "-"??_);_(@_)</c:formatCode>
                <c:ptCount val="5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2</c:v>
                </c:pt>
                <c:pt idx="17">
                  <c:v>8</c:v>
                </c:pt>
                <c:pt idx="18">
                  <c:v>97</c:v>
                </c:pt>
                <c:pt idx="19">
                  <c:v>135</c:v>
                </c:pt>
                <c:pt idx="20">
                  <c:v>169</c:v>
                </c:pt>
                <c:pt idx="21">
                  <c:v>228</c:v>
                </c:pt>
                <c:pt idx="22">
                  <c:v>490</c:v>
                </c:pt>
                <c:pt idx="23">
                  <c:v>1921</c:v>
                </c:pt>
                <c:pt idx="24">
                  <c:v>3059</c:v>
                </c:pt>
                <c:pt idx="25">
                  <c:v>3478</c:v>
                </c:pt>
                <c:pt idx="26">
                  <c:v>4089</c:v>
                </c:pt>
                <c:pt idx="27">
                  <c:v>5058</c:v>
                </c:pt>
                <c:pt idx="28">
                  <c:v>5981</c:v>
                </c:pt>
                <c:pt idx="29">
                  <c:v>7004</c:v>
                </c:pt>
                <c:pt idx="30">
                  <c:v>8026</c:v>
                </c:pt>
                <c:pt idx="31">
                  <c:v>9016</c:v>
                </c:pt>
                <c:pt idx="32">
                  <c:v>10412</c:v>
                </c:pt>
                <c:pt idx="33">
                  <c:v>12030</c:v>
                </c:pt>
                <c:pt idx="34">
                  <c:v>14324</c:v>
                </c:pt>
                <c:pt idx="35">
                  <c:v>16265</c:v>
                </c:pt>
                <c:pt idx="36">
                  <c:v>18041</c:v>
                </c:pt>
                <c:pt idx="37">
                  <c:v>19145</c:v>
                </c:pt>
                <c:pt idx="38">
                  <c:v>20605</c:v>
                </c:pt>
                <c:pt idx="39">
                  <c:v>22291</c:v>
                </c:pt>
                <c:pt idx="40">
                  <c:v>23675</c:v>
                </c:pt>
                <c:pt idx="41">
                  <c:v>25976</c:v>
                </c:pt>
                <c:pt idx="42">
                  <c:v>29100</c:v>
                </c:pt>
                <c:pt idx="43">
                  <c:v>31355</c:v>
                </c:pt>
                <c:pt idx="44">
                  <c:v>33891</c:v>
                </c:pt>
                <c:pt idx="45">
                  <c:v>35384</c:v>
                </c:pt>
                <c:pt idx="46">
                  <c:v>36900</c:v>
                </c:pt>
                <c:pt idx="47">
                  <c:v>38487</c:v>
                </c:pt>
                <c:pt idx="48">
                  <c:v>39988</c:v>
                </c:pt>
                <c:pt idx="49">
                  <c:v>40894</c:v>
                </c:pt>
              </c:numCache>
            </c:numRef>
          </c:val>
          <c:extLst>
            <c:ext xmlns:c16="http://schemas.microsoft.com/office/drawing/2014/chart" uri="{C3380CC4-5D6E-409C-BE32-E72D297353CC}">
              <c16:uniqueId val="{00000004-A37C-4151-B338-3A1DDCBDECAB}"/>
            </c:ext>
          </c:extLst>
        </c:ser>
        <c:ser>
          <c:idx val="5"/>
          <c:order val="5"/>
          <c:tx>
            <c:strRef>
              <c:f>'Cumulative SalesToDate'!$AB$2</c:f>
              <c:strCache>
                <c:ptCount val="1"/>
                <c:pt idx="0">
                  <c:v>Other</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numRef>
              <c:f>'Cumulative SalesToDate'!$U$3:$U$52</c:f>
              <c:numCache>
                <c:formatCode>mmm\-yy</c:formatCode>
                <c:ptCount val="50"/>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pt idx="12">
                  <c:v>40878</c:v>
                </c:pt>
                <c:pt idx="13">
                  <c:v>40909</c:v>
                </c:pt>
                <c:pt idx="14">
                  <c:v>40940</c:v>
                </c:pt>
                <c:pt idx="15">
                  <c:v>40969</c:v>
                </c:pt>
                <c:pt idx="16">
                  <c:v>41000</c:v>
                </c:pt>
                <c:pt idx="17">
                  <c:v>41030</c:v>
                </c:pt>
                <c:pt idx="18">
                  <c:v>41061</c:v>
                </c:pt>
                <c:pt idx="19">
                  <c:v>41091</c:v>
                </c:pt>
                <c:pt idx="20">
                  <c:v>41122</c:v>
                </c:pt>
                <c:pt idx="21">
                  <c:v>41153</c:v>
                </c:pt>
                <c:pt idx="22">
                  <c:v>41183</c:v>
                </c:pt>
                <c:pt idx="23">
                  <c:v>41214</c:v>
                </c:pt>
                <c:pt idx="24">
                  <c:v>41244</c:v>
                </c:pt>
                <c:pt idx="25">
                  <c:v>41275</c:v>
                </c:pt>
                <c:pt idx="26">
                  <c:v>41306</c:v>
                </c:pt>
                <c:pt idx="27">
                  <c:v>41334</c:v>
                </c:pt>
                <c:pt idx="28">
                  <c:v>41365</c:v>
                </c:pt>
                <c:pt idx="29">
                  <c:v>41395</c:v>
                </c:pt>
                <c:pt idx="30">
                  <c:v>41426</c:v>
                </c:pt>
                <c:pt idx="31">
                  <c:v>41456</c:v>
                </c:pt>
                <c:pt idx="32">
                  <c:v>41487</c:v>
                </c:pt>
                <c:pt idx="33">
                  <c:v>41518</c:v>
                </c:pt>
                <c:pt idx="34">
                  <c:v>41548</c:v>
                </c:pt>
                <c:pt idx="35">
                  <c:v>41579</c:v>
                </c:pt>
                <c:pt idx="36">
                  <c:v>41609</c:v>
                </c:pt>
                <c:pt idx="37">
                  <c:v>41640</c:v>
                </c:pt>
                <c:pt idx="38">
                  <c:v>41671</c:v>
                </c:pt>
                <c:pt idx="39">
                  <c:v>41699</c:v>
                </c:pt>
                <c:pt idx="40">
                  <c:v>41730</c:v>
                </c:pt>
                <c:pt idx="41">
                  <c:v>41760</c:v>
                </c:pt>
                <c:pt idx="42">
                  <c:v>41791</c:v>
                </c:pt>
                <c:pt idx="43">
                  <c:v>41821</c:v>
                </c:pt>
                <c:pt idx="44">
                  <c:v>41852</c:v>
                </c:pt>
                <c:pt idx="45">
                  <c:v>41883</c:v>
                </c:pt>
                <c:pt idx="46">
                  <c:v>41913</c:v>
                </c:pt>
                <c:pt idx="47">
                  <c:v>41944</c:v>
                </c:pt>
                <c:pt idx="48">
                  <c:v>41974</c:v>
                </c:pt>
                <c:pt idx="49">
                  <c:v>42005</c:v>
                </c:pt>
              </c:numCache>
            </c:numRef>
          </c:cat>
          <c:val>
            <c:numRef>
              <c:f>'Cumulative SalesToDate'!$AB$3:$AB$52</c:f>
              <c:numCache>
                <c:formatCode>_(* #,##0_);_(* \(#,##0\);_(* "-"??_);_(@_)</c:formatCode>
                <c:ptCount val="50"/>
                <c:pt idx="0">
                  <c:v>0</c:v>
                </c:pt>
                <c:pt idx="1">
                  <c:v>0</c:v>
                </c:pt>
                <c:pt idx="2">
                  <c:v>0</c:v>
                </c:pt>
                <c:pt idx="3">
                  <c:v>0</c:v>
                </c:pt>
                <c:pt idx="4">
                  <c:v>0</c:v>
                </c:pt>
                <c:pt idx="5">
                  <c:v>0</c:v>
                </c:pt>
                <c:pt idx="6">
                  <c:v>0</c:v>
                </c:pt>
                <c:pt idx="7">
                  <c:v>0</c:v>
                </c:pt>
                <c:pt idx="8">
                  <c:v>0</c:v>
                </c:pt>
                <c:pt idx="9">
                  <c:v>0</c:v>
                </c:pt>
                <c:pt idx="10">
                  <c:v>0</c:v>
                </c:pt>
                <c:pt idx="11">
                  <c:v>4</c:v>
                </c:pt>
                <c:pt idx="12">
                  <c:v>618</c:v>
                </c:pt>
                <c:pt idx="13">
                  <c:v>804</c:v>
                </c:pt>
                <c:pt idx="14">
                  <c:v>1012</c:v>
                </c:pt>
                <c:pt idx="15">
                  <c:v>1241</c:v>
                </c:pt>
                <c:pt idx="16">
                  <c:v>1476</c:v>
                </c:pt>
                <c:pt idx="17">
                  <c:v>1711</c:v>
                </c:pt>
                <c:pt idx="18">
                  <c:v>2021</c:v>
                </c:pt>
                <c:pt idx="19">
                  <c:v>2217</c:v>
                </c:pt>
                <c:pt idx="20">
                  <c:v>2414</c:v>
                </c:pt>
                <c:pt idx="21">
                  <c:v>2616</c:v>
                </c:pt>
                <c:pt idx="22">
                  <c:v>2662</c:v>
                </c:pt>
                <c:pt idx="23">
                  <c:v>2733</c:v>
                </c:pt>
                <c:pt idx="24">
                  <c:v>2829</c:v>
                </c:pt>
                <c:pt idx="25">
                  <c:v>3097</c:v>
                </c:pt>
                <c:pt idx="26">
                  <c:v>3467</c:v>
                </c:pt>
                <c:pt idx="27">
                  <c:v>3547</c:v>
                </c:pt>
                <c:pt idx="28">
                  <c:v>3751</c:v>
                </c:pt>
                <c:pt idx="29">
                  <c:v>3975</c:v>
                </c:pt>
                <c:pt idx="30">
                  <c:v>4317</c:v>
                </c:pt>
                <c:pt idx="31">
                  <c:v>4688</c:v>
                </c:pt>
                <c:pt idx="32">
                  <c:v>5170</c:v>
                </c:pt>
                <c:pt idx="33">
                  <c:v>5463</c:v>
                </c:pt>
                <c:pt idx="34">
                  <c:v>5763</c:v>
                </c:pt>
                <c:pt idx="35">
                  <c:v>6083</c:v>
                </c:pt>
                <c:pt idx="36">
                  <c:v>6447</c:v>
                </c:pt>
                <c:pt idx="37">
                  <c:v>6778</c:v>
                </c:pt>
                <c:pt idx="38">
                  <c:v>7057</c:v>
                </c:pt>
                <c:pt idx="39">
                  <c:v>7544</c:v>
                </c:pt>
                <c:pt idx="40">
                  <c:v>8061</c:v>
                </c:pt>
                <c:pt idx="41">
                  <c:v>8601</c:v>
                </c:pt>
                <c:pt idx="42">
                  <c:v>9244</c:v>
                </c:pt>
                <c:pt idx="43">
                  <c:v>9865</c:v>
                </c:pt>
                <c:pt idx="44">
                  <c:v>10479</c:v>
                </c:pt>
                <c:pt idx="45">
                  <c:v>11031</c:v>
                </c:pt>
                <c:pt idx="46">
                  <c:v>11591</c:v>
                </c:pt>
                <c:pt idx="47">
                  <c:v>12624</c:v>
                </c:pt>
                <c:pt idx="48">
                  <c:v>13968</c:v>
                </c:pt>
                <c:pt idx="49">
                  <c:v>14899</c:v>
                </c:pt>
              </c:numCache>
            </c:numRef>
          </c:val>
          <c:extLst>
            <c:ext xmlns:c16="http://schemas.microsoft.com/office/drawing/2014/chart" uri="{C3380CC4-5D6E-409C-BE32-E72D297353CC}">
              <c16:uniqueId val="{00000005-A37C-4151-B338-3A1DDCBDECAB}"/>
            </c:ext>
          </c:extLst>
        </c:ser>
        <c:ser>
          <c:idx val="8"/>
          <c:order val="6"/>
          <c:tx>
            <c:strRef>
              <c:f>'Cumulative SalesToDate'!$AA$2</c:f>
              <c:strCache>
                <c:ptCount val="1"/>
                <c:pt idx="0">
                  <c:v>BMW</c:v>
                </c:pt>
              </c:strCache>
            </c:strRef>
          </c:tx>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numRef>
              <c:f>'Cumulative SalesToDate'!$U$3:$U$52</c:f>
              <c:numCache>
                <c:formatCode>mmm\-yy</c:formatCode>
                <c:ptCount val="50"/>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pt idx="12">
                  <c:v>40878</c:v>
                </c:pt>
                <c:pt idx="13">
                  <c:v>40909</c:v>
                </c:pt>
                <c:pt idx="14">
                  <c:v>40940</c:v>
                </c:pt>
                <c:pt idx="15">
                  <c:v>40969</c:v>
                </c:pt>
                <c:pt idx="16">
                  <c:v>41000</c:v>
                </c:pt>
                <c:pt idx="17">
                  <c:v>41030</c:v>
                </c:pt>
                <c:pt idx="18">
                  <c:v>41061</c:v>
                </c:pt>
                <c:pt idx="19">
                  <c:v>41091</c:v>
                </c:pt>
                <c:pt idx="20">
                  <c:v>41122</c:v>
                </c:pt>
                <c:pt idx="21">
                  <c:v>41153</c:v>
                </c:pt>
                <c:pt idx="22">
                  <c:v>41183</c:v>
                </c:pt>
                <c:pt idx="23">
                  <c:v>41214</c:v>
                </c:pt>
                <c:pt idx="24">
                  <c:v>41244</c:v>
                </c:pt>
                <c:pt idx="25">
                  <c:v>41275</c:v>
                </c:pt>
                <c:pt idx="26">
                  <c:v>41306</c:v>
                </c:pt>
                <c:pt idx="27">
                  <c:v>41334</c:v>
                </c:pt>
                <c:pt idx="28">
                  <c:v>41365</c:v>
                </c:pt>
                <c:pt idx="29">
                  <c:v>41395</c:v>
                </c:pt>
                <c:pt idx="30">
                  <c:v>41426</c:v>
                </c:pt>
                <c:pt idx="31">
                  <c:v>41456</c:v>
                </c:pt>
                <c:pt idx="32">
                  <c:v>41487</c:v>
                </c:pt>
                <c:pt idx="33">
                  <c:v>41518</c:v>
                </c:pt>
                <c:pt idx="34">
                  <c:v>41548</c:v>
                </c:pt>
                <c:pt idx="35">
                  <c:v>41579</c:v>
                </c:pt>
                <c:pt idx="36">
                  <c:v>41609</c:v>
                </c:pt>
                <c:pt idx="37">
                  <c:v>41640</c:v>
                </c:pt>
                <c:pt idx="38">
                  <c:v>41671</c:v>
                </c:pt>
                <c:pt idx="39">
                  <c:v>41699</c:v>
                </c:pt>
                <c:pt idx="40">
                  <c:v>41730</c:v>
                </c:pt>
                <c:pt idx="41">
                  <c:v>41760</c:v>
                </c:pt>
                <c:pt idx="42">
                  <c:v>41791</c:v>
                </c:pt>
                <c:pt idx="43">
                  <c:v>41821</c:v>
                </c:pt>
                <c:pt idx="44">
                  <c:v>41852</c:v>
                </c:pt>
                <c:pt idx="45">
                  <c:v>41883</c:v>
                </c:pt>
                <c:pt idx="46">
                  <c:v>41913</c:v>
                </c:pt>
                <c:pt idx="47">
                  <c:v>41944</c:v>
                </c:pt>
                <c:pt idx="48">
                  <c:v>41974</c:v>
                </c:pt>
                <c:pt idx="49">
                  <c:v>42005</c:v>
                </c:pt>
              </c:numCache>
            </c:numRef>
          </c:cat>
          <c:val>
            <c:numRef>
              <c:f>'Cumulative SalesToDate'!$AA$3:$AA$52</c:f>
              <c:numCache>
                <c:formatCode>_(* #,##0_);_(* \(#,##0\);_(* "-"??_);_(@_)</c:formatCode>
                <c:ptCount val="50"/>
                <c:pt idx="0">
                  <c:v>0</c:v>
                </c:pt>
                <c:pt idx="1">
                  <c:v>0</c:v>
                </c:pt>
                <c:pt idx="2">
                  <c:v>0</c:v>
                </c:pt>
                <c:pt idx="3">
                  <c:v>0</c:v>
                </c:pt>
                <c:pt idx="4">
                  <c:v>0</c:v>
                </c:pt>
                <c:pt idx="5">
                  <c:v>0</c:v>
                </c:pt>
                <c:pt idx="6">
                  <c:v>0</c:v>
                </c:pt>
                <c:pt idx="7">
                  <c:v>0</c:v>
                </c:pt>
                <c:pt idx="8">
                  <c:v>0</c:v>
                </c:pt>
                <c:pt idx="9">
                  <c:v>0</c:v>
                </c:pt>
                <c:pt idx="10">
                  <c:v>0</c:v>
                </c:pt>
                <c:pt idx="11">
                  <c:v>0</c:v>
                </c:pt>
                <c:pt idx="12">
                  <c:v>0</c:v>
                </c:pt>
                <c:pt idx="13">
                  <c:v>112</c:v>
                </c:pt>
                <c:pt idx="14">
                  <c:v>227</c:v>
                </c:pt>
                <c:pt idx="15">
                  <c:v>553</c:v>
                </c:pt>
                <c:pt idx="16">
                  <c:v>583</c:v>
                </c:pt>
                <c:pt idx="17">
                  <c:v>594</c:v>
                </c:pt>
                <c:pt idx="18">
                  <c:v>673</c:v>
                </c:pt>
                <c:pt idx="19">
                  <c:v>673</c:v>
                </c:pt>
                <c:pt idx="20">
                  <c:v>673</c:v>
                </c:pt>
                <c:pt idx="21">
                  <c:v>673</c:v>
                </c:pt>
                <c:pt idx="22">
                  <c:v>671</c:v>
                </c:pt>
                <c:pt idx="23">
                  <c:v>669</c:v>
                </c:pt>
                <c:pt idx="24">
                  <c:v>669</c:v>
                </c:pt>
                <c:pt idx="25">
                  <c:v>669</c:v>
                </c:pt>
                <c:pt idx="26">
                  <c:v>669</c:v>
                </c:pt>
                <c:pt idx="27">
                  <c:v>669</c:v>
                </c:pt>
                <c:pt idx="28">
                  <c:v>669</c:v>
                </c:pt>
                <c:pt idx="29">
                  <c:v>669</c:v>
                </c:pt>
                <c:pt idx="30">
                  <c:v>669</c:v>
                </c:pt>
                <c:pt idx="31">
                  <c:v>669</c:v>
                </c:pt>
                <c:pt idx="32">
                  <c:v>669</c:v>
                </c:pt>
                <c:pt idx="33">
                  <c:v>669</c:v>
                </c:pt>
                <c:pt idx="34">
                  <c:v>669</c:v>
                </c:pt>
                <c:pt idx="35">
                  <c:v>669</c:v>
                </c:pt>
                <c:pt idx="36">
                  <c:v>669</c:v>
                </c:pt>
                <c:pt idx="37">
                  <c:v>669</c:v>
                </c:pt>
                <c:pt idx="38">
                  <c:v>669</c:v>
                </c:pt>
                <c:pt idx="39">
                  <c:v>669</c:v>
                </c:pt>
                <c:pt idx="40">
                  <c:v>669</c:v>
                </c:pt>
                <c:pt idx="41">
                  <c:v>1005</c:v>
                </c:pt>
                <c:pt idx="42">
                  <c:v>1363</c:v>
                </c:pt>
                <c:pt idx="43">
                  <c:v>1726</c:v>
                </c:pt>
                <c:pt idx="44">
                  <c:v>2760</c:v>
                </c:pt>
                <c:pt idx="45">
                  <c:v>3840</c:v>
                </c:pt>
                <c:pt idx="46">
                  <c:v>5203</c:v>
                </c:pt>
                <c:pt idx="47">
                  <c:v>6145</c:v>
                </c:pt>
                <c:pt idx="48">
                  <c:v>7316</c:v>
                </c:pt>
                <c:pt idx="49">
                  <c:v>8071</c:v>
                </c:pt>
              </c:numCache>
            </c:numRef>
          </c:val>
          <c:extLst>
            <c:ext xmlns:c16="http://schemas.microsoft.com/office/drawing/2014/chart" uri="{C3380CC4-5D6E-409C-BE32-E72D297353CC}">
              <c16:uniqueId val="{00000006-A37C-4151-B338-3A1DDCBDECAB}"/>
            </c:ext>
          </c:extLst>
        </c:ser>
        <c:dLbls>
          <c:showLegendKey val="0"/>
          <c:showVal val="0"/>
          <c:showCatName val="0"/>
          <c:showSerName val="0"/>
          <c:showPercent val="0"/>
          <c:showBubbleSize val="0"/>
        </c:dLbls>
        <c:axId val="296203848"/>
        <c:axId val="296204240"/>
      </c:areaChart>
      <c:lineChart>
        <c:grouping val="standard"/>
        <c:varyColors val="0"/>
        <c:ser>
          <c:idx val="6"/>
          <c:order val="7"/>
          <c:tx>
            <c:v>PHEV/EREV</c:v>
          </c:tx>
          <c:spPr>
            <a:ln w="34925" cap="rnd">
              <a:solidFill>
                <a:schemeClr val="accent1">
                  <a:lumMod val="60000"/>
                </a:schemeClr>
              </a:solidFill>
              <a:round/>
            </a:ln>
            <a:effectLst>
              <a:outerShdw blurRad="40000" dist="23000" dir="5400000" rotWithShape="0">
                <a:srgbClr val="000000">
                  <a:alpha val="35000"/>
                </a:srgbClr>
              </a:outerShdw>
            </a:effectLst>
          </c:spPr>
          <c:marker>
            <c:symbol val="none"/>
          </c:marker>
          <c:cat>
            <c:numRef>
              <c:f>'Cumulative SalesToDate'!$U$3:$U$52</c:f>
              <c:numCache>
                <c:formatCode>mmm\-yy</c:formatCode>
                <c:ptCount val="50"/>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pt idx="12">
                  <c:v>40878</c:v>
                </c:pt>
                <c:pt idx="13">
                  <c:v>40909</c:v>
                </c:pt>
                <c:pt idx="14">
                  <c:v>40940</c:v>
                </c:pt>
                <c:pt idx="15">
                  <c:v>40969</c:v>
                </c:pt>
                <c:pt idx="16">
                  <c:v>41000</c:v>
                </c:pt>
                <c:pt idx="17">
                  <c:v>41030</c:v>
                </c:pt>
                <c:pt idx="18">
                  <c:v>41061</c:v>
                </c:pt>
                <c:pt idx="19">
                  <c:v>41091</c:v>
                </c:pt>
                <c:pt idx="20">
                  <c:v>41122</c:v>
                </c:pt>
                <c:pt idx="21">
                  <c:v>41153</c:v>
                </c:pt>
                <c:pt idx="22">
                  <c:v>41183</c:v>
                </c:pt>
                <c:pt idx="23">
                  <c:v>41214</c:v>
                </c:pt>
                <c:pt idx="24">
                  <c:v>41244</c:v>
                </c:pt>
                <c:pt idx="25">
                  <c:v>41275</c:v>
                </c:pt>
                <c:pt idx="26">
                  <c:v>41306</c:v>
                </c:pt>
                <c:pt idx="27">
                  <c:v>41334</c:v>
                </c:pt>
                <c:pt idx="28">
                  <c:v>41365</c:v>
                </c:pt>
                <c:pt idx="29">
                  <c:v>41395</c:v>
                </c:pt>
                <c:pt idx="30">
                  <c:v>41426</c:v>
                </c:pt>
                <c:pt idx="31">
                  <c:v>41456</c:v>
                </c:pt>
                <c:pt idx="32">
                  <c:v>41487</c:v>
                </c:pt>
                <c:pt idx="33">
                  <c:v>41518</c:v>
                </c:pt>
                <c:pt idx="34">
                  <c:v>41548</c:v>
                </c:pt>
                <c:pt idx="35">
                  <c:v>41579</c:v>
                </c:pt>
                <c:pt idx="36">
                  <c:v>41609</c:v>
                </c:pt>
                <c:pt idx="37">
                  <c:v>41640</c:v>
                </c:pt>
                <c:pt idx="38">
                  <c:v>41671</c:v>
                </c:pt>
                <c:pt idx="39">
                  <c:v>41699</c:v>
                </c:pt>
                <c:pt idx="40">
                  <c:v>41730</c:v>
                </c:pt>
                <c:pt idx="41">
                  <c:v>41760</c:v>
                </c:pt>
                <c:pt idx="42">
                  <c:v>41791</c:v>
                </c:pt>
                <c:pt idx="43">
                  <c:v>41821</c:v>
                </c:pt>
                <c:pt idx="44">
                  <c:v>41852</c:v>
                </c:pt>
                <c:pt idx="45">
                  <c:v>41883</c:v>
                </c:pt>
                <c:pt idx="46">
                  <c:v>41913</c:v>
                </c:pt>
                <c:pt idx="47">
                  <c:v>41944</c:v>
                </c:pt>
                <c:pt idx="48">
                  <c:v>41974</c:v>
                </c:pt>
                <c:pt idx="49">
                  <c:v>42005</c:v>
                </c:pt>
              </c:numCache>
            </c:numRef>
          </c:cat>
          <c:val>
            <c:numRef>
              <c:f>'Cumulative SalesToDate'!$AD$3:$AD$52</c:f>
              <c:numCache>
                <c:formatCode>_(* #,##0_);_(* \(#,##0\);_(* "-"_);_(@_)</c:formatCode>
                <c:ptCount val="50"/>
                <c:pt idx="0">
                  <c:v>326</c:v>
                </c:pt>
                <c:pt idx="1">
                  <c:v>647</c:v>
                </c:pt>
                <c:pt idx="2">
                  <c:v>928</c:v>
                </c:pt>
                <c:pt idx="3">
                  <c:v>1536</c:v>
                </c:pt>
                <c:pt idx="4">
                  <c:v>2029</c:v>
                </c:pt>
                <c:pt idx="5">
                  <c:v>2510</c:v>
                </c:pt>
                <c:pt idx="6">
                  <c:v>3071</c:v>
                </c:pt>
                <c:pt idx="7">
                  <c:v>3196</c:v>
                </c:pt>
                <c:pt idx="8">
                  <c:v>3498</c:v>
                </c:pt>
                <c:pt idx="9">
                  <c:v>4221</c:v>
                </c:pt>
                <c:pt idx="10">
                  <c:v>5329</c:v>
                </c:pt>
                <c:pt idx="11">
                  <c:v>6468</c:v>
                </c:pt>
                <c:pt idx="12">
                  <c:v>8147</c:v>
                </c:pt>
                <c:pt idx="13">
                  <c:v>8900</c:v>
                </c:pt>
                <c:pt idx="14">
                  <c:v>10073</c:v>
                </c:pt>
                <c:pt idx="15">
                  <c:v>13423</c:v>
                </c:pt>
                <c:pt idx="16">
                  <c:v>16689</c:v>
                </c:pt>
                <c:pt idx="17">
                  <c:v>19605</c:v>
                </c:pt>
                <c:pt idx="18">
                  <c:v>22210</c:v>
                </c:pt>
                <c:pt idx="19">
                  <c:v>24897</c:v>
                </c:pt>
                <c:pt idx="20">
                  <c:v>28925</c:v>
                </c:pt>
                <c:pt idx="21">
                  <c:v>33578</c:v>
                </c:pt>
                <c:pt idx="22">
                  <c:v>38572</c:v>
                </c:pt>
                <c:pt idx="23">
                  <c:v>43116</c:v>
                </c:pt>
                <c:pt idx="24">
                  <c:v>48081</c:v>
                </c:pt>
                <c:pt idx="25">
                  <c:v>50435</c:v>
                </c:pt>
                <c:pt idx="26">
                  <c:v>53224</c:v>
                </c:pt>
                <c:pt idx="27">
                  <c:v>56303</c:v>
                </c:pt>
                <c:pt idx="28">
                  <c:v>59039</c:v>
                </c:pt>
                <c:pt idx="29">
                  <c:v>62248</c:v>
                </c:pt>
                <c:pt idx="30">
                  <c:v>66417</c:v>
                </c:pt>
                <c:pt idx="31">
                  <c:v>69916</c:v>
                </c:pt>
                <c:pt idx="32">
                  <c:v>76323</c:v>
                </c:pt>
                <c:pt idx="33">
                  <c:v>80800</c:v>
                </c:pt>
                <c:pt idx="34">
                  <c:v>87167</c:v>
                </c:pt>
                <c:pt idx="35">
                  <c:v>92070</c:v>
                </c:pt>
                <c:pt idx="36">
                  <c:v>97090</c:v>
                </c:pt>
                <c:pt idx="37">
                  <c:v>100024</c:v>
                </c:pt>
                <c:pt idx="38">
                  <c:v>103745</c:v>
                </c:pt>
                <c:pt idx="39">
                  <c:v>108339</c:v>
                </c:pt>
                <c:pt idx="40">
                  <c:v>113057</c:v>
                </c:pt>
                <c:pt idx="41">
                  <c:v>119708</c:v>
                </c:pt>
                <c:pt idx="42">
                  <c:v>126219</c:v>
                </c:pt>
                <c:pt idx="43">
                  <c:v>131959</c:v>
                </c:pt>
                <c:pt idx="44">
                  <c:v>137879</c:v>
                </c:pt>
                <c:pt idx="45">
                  <c:v>141236</c:v>
                </c:pt>
                <c:pt idx="46">
                  <c:v>144971</c:v>
                </c:pt>
                <c:pt idx="47">
                  <c:v>148580</c:v>
                </c:pt>
                <c:pt idx="48">
                  <c:v>152447</c:v>
                </c:pt>
                <c:pt idx="49">
                  <c:v>154560</c:v>
                </c:pt>
              </c:numCache>
            </c:numRef>
          </c:val>
          <c:smooth val="0"/>
          <c:extLst>
            <c:ext xmlns:c16="http://schemas.microsoft.com/office/drawing/2014/chart" uri="{C3380CC4-5D6E-409C-BE32-E72D297353CC}">
              <c16:uniqueId val="{00000007-A37C-4151-B338-3A1DDCBDECAB}"/>
            </c:ext>
          </c:extLst>
        </c:ser>
        <c:ser>
          <c:idx val="7"/>
          <c:order val="8"/>
          <c:tx>
            <c:v>BEV</c:v>
          </c:tx>
          <c:spPr>
            <a:ln w="34925" cap="rnd">
              <a:solidFill>
                <a:schemeClr val="accent2">
                  <a:lumMod val="60000"/>
                </a:schemeClr>
              </a:solidFill>
              <a:round/>
            </a:ln>
            <a:effectLst>
              <a:outerShdw blurRad="40000" dist="23000" dir="5400000" rotWithShape="0">
                <a:srgbClr val="000000">
                  <a:alpha val="35000"/>
                </a:srgbClr>
              </a:outerShdw>
            </a:effectLst>
          </c:spPr>
          <c:marker>
            <c:symbol val="none"/>
          </c:marker>
          <c:cat>
            <c:numRef>
              <c:f>'Cumulative SalesToDate'!$U$3:$U$52</c:f>
              <c:numCache>
                <c:formatCode>mmm\-yy</c:formatCode>
                <c:ptCount val="50"/>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pt idx="12">
                  <c:v>40878</c:v>
                </c:pt>
                <c:pt idx="13">
                  <c:v>40909</c:v>
                </c:pt>
                <c:pt idx="14">
                  <c:v>40940</c:v>
                </c:pt>
                <c:pt idx="15">
                  <c:v>40969</c:v>
                </c:pt>
                <c:pt idx="16">
                  <c:v>41000</c:v>
                </c:pt>
                <c:pt idx="17">
                  <c:v>41030</c:v>
                </c:pt>
                <c:pt idx="18">
                  <c:v>41061</c:v>
                </c:pt>
                <c:pt idx="19">
                  <c:v>41091</c:v>
                </c:pt>
                <c:pt idx="20">
                  <c:v>41122</c:v>
                </c:pt>
                <c:pt idx="21">
                  <c:v>41153</c:v>
                </c:pt>
                <c:pt idx="22">
                  <c:v>41183</c:v>
                </c:pt>
                <c:pt idx="23">
                  <c:v>41214</c:v>
                </c:pt>
                <c:pt idx="24">
                  <c:v>41244</c:v>
                </c:pt>
                <c:pt idx="25">
                  <c:v>41275</c:v>
                </c:pt>
                <c:pt idx="26">
                  <c:v>41306</c:v>
                </c:pt>
                <c:pt idx="27">
                  <c:v>41334</c:v>
                </c:pt>
                <c:pt idx="28">
                  <c:v>41365</c:v>
                </c:pt>
                <c:pt idx="29">
                  <c:v>41395</c:v>
                </c:pt>
                <c:pt idx="30">
                  <c:v>41426</c:v>
                </c:pt>
                <c:pt idx="31">
                  <c:v>41456</c:v>
                </c:pt>
                <c:pt idx="32">
                  <c:v>41487</c:v>
                </c:pt>
                <c:pt idx="33">
                  <c:v>41518</c:v>
                </c:pt>
                <c:pt idx="34">
                  <c:v>41548</c:v>
                </c:pt>
                <c:pt idx="35">
                  <c:v>41579</c:v>
                </c:pt>
                <c:pt idx="36">
                  <c:v>41609</c:v>
                </c:pt>
                <c:pt idx="37">
                  <c:v>41640</c:v>
                </c:pt>
                <c:pt idx="38">
                  <c:v>41671</c:v>
                </c:pt>
                <c:pt idx="39">
                  <c:v>41699</c:v>
                </c:pt>
                <c:pt idx="40">
                  <c:v>41730</c:v>
                </c:pt>
                <c:pt idx="41">
                  <c:v>41760</c:v>
                </c:pt>
                <c:pt idx="42">
                  <c:v>41791</c:v>
                </c:pt>
                <c:pt idx="43">
                  <c:v>41821</c:v>
                </c:pt>
                <c:pt idx="44">
                  <c:v>41852</c:v>
                </c:pt>
                <c:pt idx="45">
                  <c:v>41883</c:v>
                </c:pt>
                <c:pt idx="46">
                  <c:v>41913</c:v>
                </c:pt>
                <c:pt idx="47">
                  <c:v>41944</c:v>
                </c:pt>
                <c:pt idx="48">
                  <c:v>41974</c:v>
                </c:pt>
                <c:pt idx="49">
                  <c:v>42005</c:v>
                </c:pt>
              </c:numCache>
            </c:numRef>
          </c:cat>
          <c:val>
            <c:numRef>
              <c:f>'Cumulative SalesToDate'!$AC$3:$AC$52</c:f>
              <c:numCache>
                <c:formatCode>_(* #,##0_);_(* \(#,##0\);_(* "-"_);_(@_)</c:formatCode>
                <c:ptCount val="50"/>
                <c:pt idx="0">
                  <c:v>1999</c:v>
                </c:pt>
                <c:pt idx="1">
                  <c:v>2086</c:v>
                </c:pt>
                <c:pt idx="2">
                  <c:v>2153</c:v>
                </c:pt>
                <c:pt idx="3">
                  <c:v>2451</c:v>
                </c:pt>
                <c:pt idx="4">
                  <c:v>3024</c:v>
                </c:pt>
                <c:pt idx="5">
                  <c:v>4166</c:v>
                </c:pt>
                <c:pt idx="6">
                  <c:v>5874</c:v>
                </c:pt>
                <c:pt idx="7">
                  <c:v>6805</c:v>
                </c:pt>
                <c:pt idx="8">
                  <c:v>8167</c:v>
                </c:pt>
                <c:pt idx="9">
                  <c:v>9198</c:v>
                </c:pt>
                <c:pt idx="10">
                  <c:v>10047</c:v>
                </c:pt>
                <c:pt idx="11">
                  <c:v>10723</c:v>
                </c:pt>
                <c:pt idx="12">
                  <c:v>12141</c:v>
                </c:pt>
                <c:pt idx="13">
                  <c:v>12965</c:v>
                </c:pt>
                <c:pt idx="14">
                  <c:v>13616</c:v>
                </c:pt>
                <c:pt idx="15">
                  <c:v>14600</c:v>
                </c:pt>
                <c:pt idx="16">
                  <c:v>15087</c:v>
                </c:pt>
                <c:pt idx="17">
                  <c:v>15699</c:v>
                </c:pt>
                <c:pt idx="18">
                  <c:v>16562</c:v>
                </c:pt>
                <c:pt idx="19">
                  <c:v>17041</c:v>
                </c:pt>
                <c:pt idx="20">
                  <c:v>17878</c:v>
                </c:pt>
                <c:pt idx="21">
                  <c:v>19184</c:v>
                </c:pt>
                <c:pt idx="22">
                  <c:v>21222</c:v>
                </c:pt>
                <c:pt idx="23">
                  <c:v>23834</c:v>
                </c:pt>
                <c:pt idx="24">
                  <c:v>26538</c:v>
                </c:pt>
                <c:pt idx="25">
                  <c:v>28860</c:v>
                </c:pt>
                <c:pt idx="26">
                  <c:v>31576</c:v>
                </c:pt>
                <c:pt idx="27">
                  <c:v>36129</c:v>
                </c:pt>
                <c:pt idx="28">
                  <c:v>40632</c:v>
                </c:pt>
                <c:pt idx="29">
                  <c:v>45177</c:v>
                </c:pt>
                <c:pt idx="30">
                  <c:v>49750</c:v>
                </c:pt>
                <c:pt idx="31">
                  <c:v>53843</c:v>
                </c:pt>
                <c:pt idx="32">
                  <c:v>58909</c:v>
                </c:pt>
                <c:pt idx="33">
                  <c:v>62559</c:v>
                </c:pt>
                <c:pt idx="34">
                  <c:v>66383</c:v>
                </c:pt>
                <c:pt idx="35">
                  <c:v>70313</c:v>
                </c:pt>
                <c:pt idx="36">
                  <c:v>75083</c:v>
                </c:pt>
                <c:pt idx="37">
                  <c:v>78054</c:v>
                </c:pt>
                <c:pt idx="38">
                  <c:v>81378</c:v>
                </c:pt>
                <c:pt idx="39">
                  <c:v>85956</c:v>
                </c:pt>
                <c:pt idx="40">
                  <c:v>90143</c:v>
                </c:pt>
                <c:pt idx="41">
                  <c:v>95945</c:v>
                </c:pt>
                <c:pt idx="42">
                  <c:v>100927</c:v>
                </c:pt>
                <c:pt idx="43">
                  <c:v>106620</c:v>
                </c:pt>
                <c:pt idx="44">
                  <c:v>113085</c:v>
                </c:pt>
                <c:pt idx="45">
                  <c:v>119068</c:v>
                </c:pt>
                <c:pt idx="46">
                  <c:v>124886</c:v>
                </c:pt>
                <c:pt idx="47">
                  <c:v>131062</c:v>
                </c:pt>
                <c:pt idx="48">
                  <c:v>138481</c:v>
                </c:pt>
                <c:pt idx="49">
                  <c:v>142458</c:v>
                </c:pt>
              </c:numCache>
            </c:numRef>
          </c:val>
          <c:smooth val="0"/>
          <c:extLst>
            <c:ext xmlns:c16="http://schemas.microsoft.com/office/drawing/2014/chart" uri="{C3380CC4-5D6E-409C-BE32-E72D297353CC}">
              <c16:uniqueId val="{00000008-A37C-4151-B338-3A1DDCBDECAB}"/>
            </c:ext>
          </c:extLst>
        </c:ser>
        <c:dLbls>
          <c:showLegendKey val="0"/>
          <c:showVal val="0"/>
          <c:showCatName val="0"/>
          <c:showSerName val="0"/>
          <c:showPercent val="0"/>
          <c:showBubbleSize val="0"/>
        </c:dLbls>
        <c:marker val="1"/>
        <c:smooth val="0"/>
        <c:axId val="296203848"/>
        <c:axId val="296204240"/>
        <c:extLst>
          <c:ext xmlns:c15="http://schemas.microsoft.com/office/drawing/2012/chart" uri="{02D57815-91ED-43cb-92C2-25804820EDAC}">
            <c15:filteredLineSeries>
              <c15:ser>
                <c:idx val="9"/>
                <c:order val="9"/>
                <c:tx>
                  <c:strRef>
                    <c:extLst>
                      <c:ext uri="{02D57815-91ED-43cb-92C2-25804820EDAC}">
                        <c15:formulaRef>
                          <c15:sqref>'Cumulative SalesToDate'!$I$2</c15:sqref>
                        </c15:formulaRef>
                      </c:ext>
                    </c:extLst>
                    <c:strCache>
                      <c:ptCount val="1"/>
                      <c:pt idx="0">
                        <c:v>BMW</c:v>
                      </c:pt>
                    </c:strCache>
                  </c:strRef>
                </c:tx>
                <c:spPr>
                  <a:ln w="34925" cap="rnd">
                    <a:solidFill>
                      <a:schemeClr val="accent4">
                        <a:lumMod val="60000"/>
                      </a:schemeClr>
                    </a:solidFill>
                    <a:round/>
                  </a:ln>
                  <a:effectLst>
                    <a:outerShdw blurRad="40000" dist="23000" dir="5400000" rotWithShape="0">
                      <a:srgbClr val="000000">
                        <a:alpha val="35000"/>
                      </a:srgbClr>
                    </a:outerShdw>
                  </a:effectLst>
                </c:spPr>
                <c:marker>
                  <c:symbol val="none"/>
                </c:marker>
                <c:cat>
                  <c:numRef>
                    <c:extLst>
                      <c:ext uri="{02D57815-91ED-43cb-92C2-25804820EDAC}">
                        <c15:formulaRef>
                          <c15:sqref>'Cumulative SalesToDate'!$U$3:$U$52</c15:sqref>
                        </c15:formulaRef>
                      </c:ext>
                    </c:extLst>
                    <c:numCache>
                      <c:formatCode>mmm\-yy</c:formatCode>
                      <c:ptCount val="50"/>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pt idx="12">
                        <c:v>40878</c:v>
                      </c:pt>
                      <c:pt idx="13">
                        <c:v>40909</c:v>
                      </c:pt>
                      <c:pt idx="14">
                        <c:v>40940</c:v>
                      </c:pt>
                      <c:pt idx="15">
                        <c:v>40969</c:v>
                      </c:pt>
                      <c:pt idx="16">
                        <c:v>41000</c:v>
                      </c:pt>
                      <c:pt idx="17">
                        <c:v>41030</c:v>
                      </c:pt>
                      <c:pt idx="18">
                        <c:v>41061</c:v>
                      </c:pt>
                      <c:pt idx="19">
                        <c:v>41091</c:v>
                      </c:pt>
                      <c:pt idx="20">
                        <c:v>41122</c:v>
                      </c:pt>
                      <c:pt idx="21">
                        <c:v>41153</c:v>
                      </c:pt>
                      <c:pt idx="22">
                        <c:v>41183</c:v>
                      </c:pt>
                      <c:pt idx="23">
                        <c:v>41214</c:v>
                      </c:pt>
                      <c:pt idx="24">
                        <c:v>41244</c:v>
                      </c:pt>
                      <c:pt idx="25">
                        <c:v>41275</c:v>
                      </c:pt>
                      <c:pt idx="26">
                        <c:v>41306</c:v>
                      </c:pt>
                      <c:pt idx="27">
                        <c:v>41334</c:v>
                      </c:pt>
                      <c:pt idx="28">
                        <c:v>41365</c:v>
                      </c:pt>
                      <c:pt idx="29">
                        <c:v>41395</c:v>
                      </c:pt>
                      <c:pt idx="30">
                        <c:v>41426</c:v>
                      </c:pt>
                      <c:pt idx="31">
                        <c:v>41456</c:v>
                      </c:pt>
                      <c:pt idx="32">
                        <c:v>41487</c:v>
                      </c:pt>
                      <c:pt idx="33">
                        <c:v>41518</c:v>
                      </c:pt>
                      <c:pt idx="34">
                        <c:v>41548</c:v>
                      </c:pt>
                      <c:pt idx="35">
                        <c:v>41579</c:v>
                      </c:pt>
                      <c:pt idx="36">
                        <c:v>41609</c:v>
                      </c:pt>
                      <c:pt idx="37">
                        <c:v>41640</c:v>
                      </c:pt>
                      <c:pt idx="38">
                        <c:v>41671</c:v>
                      </c:pt>
                      <c:pt idx="39">
                        <c:v>41699</c:v>
                      </c:pt>
                      <c:pt idx="40">
                        <c:v>41730</c:v>
                      </c:pt>
                      <c:pt idx="41">
                        <c:v>41760</c:v>
                      </c:pt>
                      <c:pt idx="42">
                        <c:v>41791</c:v>
                      </c:pt>
                      <c:pt idx="43">
                        <c:v>41821</c:v>
                      </c:pt>
                      <c:pt idx="44">
                        <c:v>41852</c:v>
                      </c:pt>
                      <c:pt idx="45">
                        <c:v>41883</c:v>
                      </c:pt>
                      <c:pt idx="46">
                        <c:v>41913</c:v>
                      </c:pt>
                      <c:pt idx="47">
                        <c:v>41944</c:v>
                      </c:pt>
                      <c:pt idx="48">
                        <c:v>41974</c:v>
                      </c:pt>
                      <c:pt idx="49">
                        <c:v>42005</c:v>
                      </c:pt>
                    </c:numCache>
                  </c:numRef>
                </c:cat>
                <c:val>
                  <c:numRef>
                    <c:extLst>
                      <c:ext uri="{02D57815-91ED-43cb-92C2-25804820EDAC}">
                        <c15:formulaRef>
                          <c15:sqref>'Cumulative SalesToDate'!$I$3:$I$52</c15:sqref>
                        </c15:formulaRef>
                      </c:ext>
                    </c:extLst>
                    <c:numCache>
                      <c:formatCode>_(* #,##0_);_(* \(#,##0\);_(* "-"_);_(@_)</c:formatCode>
                      <c:ptCount val="50"/>
                      <c:pt idx="0">
                        <c:v>0</c:v>
                      </c:pt>
                      <c:pt idx="1">
                        <c:v>0</c:v>
                      </c:pt>
                      <c:pt idx="2">
                        <c:v>0</c:v>
                      </c:pt>
                      <c:pt idx="3">
                        <c:v>0</c:v>
                      </c:pt>
                      <c:pt idx="4">
                        <c:v>0</c:v>
                      </c:pt>
                      <c:pt idx="5">
                        <c:v>0</c:v>
                      </c:pt>
                      <c:pt idx="6">
                        <c:v>0</c:v>
                      </c:pt>
                      <c:pt idx="7">
                        <c:v>0</c:v>
                      </c:pt>
                      <c:pt idx="8">
                        <c:v>0</c:v>
                      </c:pt>
                      <c:pt idx="9">
                        <c:v>0</c:v>
                      </c:pt>
                      <c:pt idx="10">
                        <c:v>0</c:v>
                      </c:pt>
                      <c:pt idx="11">
                        <c:v>0</c:v>
                      </c:pt>
                      <c:pt idx="12">
                        <c:v>0</c:v>
                      </c:pt>
                      <c:pt idx="13">
                        <c:v>112</c:v>
                      </c:pt>
                      <c:pt idx="14">
                        <c:v>227</c:v>
                      </c:pt>
                      <c:pt idx="15">
                        <c:v>553</c:v>
                      </c:pt>
                      <c:pt idx="16">
                        <c:v>583</c:v>
                      </c:pt>
                      <c:pt idx="17">
                        <c:v>594</c:v>
                      </c:pt>
                      <c:pt idx="18">
                        <c:v>673</c:v>
                      </c:pt>
                      <c:pt idx="19">
                        <c:v>673</c:v>
                      </c:pt>
                      <c:pt idx="20">
                        <c:v>673</c:v>
                      </c:pt>
                      <c:pt idx="21">
                        <c:v>673</c:v>
                      </c:pt>
                      <c:pt idx="22">
                        <c:v>671</c:v>
                      </c:pt>
                      <c:pt idx="23">
                        <c:v>669</c:v>
                      </c:pt>
                      <c:pt idx="24">
                        <c:v>669</c:v>
                      </c:pt>
                      <c:pt idx="25">
                        <c:v>669</c:v>
                      </c:pt>
                      <c:pt idx="26">
                        <c:v>669</c:v>
                      </c:pt>
                      <c:pt idx="27">
                        <c:v>669</c:v>
                      </c:pt>
                      <c:pt idx="28">
                        <c:v>669</c:v>
                      </c:pt>
                      <c:pt idx="29">
                        <c:v>669</c:v>
                      </c:pt>
                      <c:pt idx="30">
                        <c:v>669</c:v>
                      </c:pt>
                      <c:pt idx="31">
                        <c:v>669</c:v>
                      </c:pt>
                      <c:pt idx="32">
                        <c:v>669</c:v>
                      </c:pt>
                      <c:pt idx="33">
                        <c:v>669</c:v>
                      </c:pt>
                      <c:pt idx="34">
                        <c:v>669</c:v>
                      </c:pt>
                      <c:pt idx="35">
                        <c:v>669</c:v>
                      </c:pt>
                      <c:pt idx="36">
                        <c:v>669</c:v>
                      </c:pt>
                      <c:pt idx="37">
                        <c:v>669</c:v>
                      </c:pt>
                      <c:pt idx="38">
                        <c:v>669</c:v>
                      </c:pt>
                      <c:pt idx="39">
                        <c:v>669</c:v>
                      </c:pt>
                      <c:pt idx="40">
                        <c:v>669</c:v>
                      </c:pt>
                      <c:pt idx="41">
                        <c:v>1005</c:v>
                      </c:pt>
                      <c:pt idx="42">
                        <c:v>1363</c:v>
                      </c:pt>
                      <c:pt idx="43">
                        <c:v>1726</c:v>
                      </c:pt>
                      <c:pt idx="44">
                        <c:v>2760</c:v>
                      </c:pt>
                      <c:pt idx="45">
                        <c:v>3840</c:v>
                      </c:pt>
                      <c:pt idx="46">
                        <c:v>5203</c:v>
                      </c:pt>
                      <c:pt idx="47">
                        <c:v>6145</c:v>
                      </c:pt>
                      <c:pt idx="48">
                        <c:v>7316</c:v>
                      </c:pt>
                      <c:pt idx="49">
                        <c:v>8071</c:v>
                      </c:pt>
                    </c:numCache>
                  </c:numRef>
                </c:val>
                <c:smooth val="0"/>
                <c:extLst>
                  <c:ext xmlns:c16="http://schemas.microsoft.com/office/drawing/2014/chart" uri="{C3380CC4-5D6E-409C-BE32-E72D297353CC}">
                    <c16:uniqueId val="{00000009-A37C-4151-B338-3A1DDCBDECAB}"/>
                  </c:ext>
                </c:extLst>
              </c15:ser>
            </c15:filteredLineSeries>
          </c:ext>
        </c:extLst>
      </c:lineChart>
      <c:dateAx>
        <c:axId val="296203848"/>
        <c:scaling>
          <c:orientation val="minMax"/>
          <c:max val="42005"/>
        </c:scaling>
        <c:delete val="0"/>
        <c:axPos val="b"/>
        <c:numFmt formatCode="mmm\-yy"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96204240"/>
        <c:crosses val="autoZero"/>
        <c:auto val="1"/>
        <c:lblOffset val="100"/>
        <c:baseTimeUnit val="months"/>
      </c:dateAx>
      <c:valAx>
        <c:axId val="296204240"/>
        <c:scaling>
          <c:orientation val="minMax"/>
          <c:max val="30000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a:t>Total Sales</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96203848"/>
        <c:crossesAt val="40513"/>
        <c:crossBetween val="between"/>
        <c:majorUnit val="25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zero"/>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30928597854241"/>
          <c:y val="4.3149619866586199E-2"/>
          <c:w val="0.7577906621330347"/>
          <c:h val="0.78284268664393586"/>
        </c:manualLayout>
      </c:layout>
      <c:scatterChart>
        <c:scatterStyle val="lineMarker"/>
        <c:varyColors val="0"/>
        <c:ser>
          <c:idx val="0"/>
          <c:order val="0"/>
          <c:spPr>
            <a:ln w="28575">
              <a:noFill/>
            </a:ln>
          </c:spPr>
          <c:marker>
            <c:symbol val="diamond"/>
            <c:size val="5"/>
            <c:spPr>
              <a:solidFill>
                <a:srgbClr val="000080"/>
              </a:solidFill>
              <a:ln>
                <a:solidFill>
                  <a:srgbClr val="000080"/>
                </a:solidFill>
                <a:prstDash val="solid"/>
              </a:ln>
            </c:spPr>
          </c:marker>
          <c:dLbls>
            <c:dLbl>
              <c:idx val="0"/>
              <c:tx>
                <c:rich>
                  <a:bodyPr rot="-2700000" vert="horz"/>
                  <a:lstStyle/>
                  <a:p>
                    <a:pPr algn="ctr" rtl="0">
                      <a:defRPr sz="1000" b="0" i="0" u="none" strike="noStrike" baseline="0">
                        <a:solidFill>
                          <a:srgbClr val="000000"/>
                        </a:solidFill>
                        <a:latin typeface="Arial"/>
                        <a:ea typeface="Arial"/>
                        <a:cs typeface="Arial"/>
                      </a:defRPr>
                    </a:pPr>
                    <a:r>
                      <a:rPr lang="en-US" sz="1000" b="0" i="0" strike="noStrike" dirty="0">
                        <a:solidFill>
                          <a:srgbClr val="000000"/>
                        </a:solidFill>
                        <a:latin typeface="Arial"/>
                        <a:cs typeface="Arial"/>
                      </a:rPr>
                      <a:t>1</a:t>
                    </a:r>
                    <a:r>
                      <a:rPr lang="en-US" sz="1100" b="0" i="0" strike="noStrike" dirty="0">
                        <a:solidFill>
                          <a:srgbClr val="000000"/>
                        </a:solidFill>
                        <a:latin typeface="Arial"/>
                        <a:cs typeface="Arial"/>
                      </a:rPr>
                      <a:t>976            </a:t>
                    </a:r>
                    <a:r>
                      <a:rPr lang="en-US" sz="1100" b="0" i="0" strike="noStrike" dirty="0">
                        <a:solidFill>
                          <a:srgbClr val="FFFFFF"/>
                        </a:solidFill>
                        <a:latin typeface="Arial"/>
                        <a:cs typeface="Arial"/>
                      </a:rPr>
                      <a:t>.</a:t>
                    </a:r>
                  </a:p>
                </c:rich>
              </c:tx>
              <c:spPr>
                <a:noFill/>
                <a:ln w="25400">
                  <a:noFill/>
                </a:ln>
              </c:spPr>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F6-471A-A9EC-5A846B471C98}"/>
                </c:ext>
              </c:extLst>
            </c:dLbl>
            <c:dLbl>
              <c:idx val="1"/>
              <c:tx>
                <c:rich>
                  <a:bodyPr/>
                  <a:lstStyle/>
                  <a:p>
                    <a:r>
                      <a:rPr lang="en-US" sz="1000" b="0" i="0" strike="noStrike" dirty="0">
                        <a:solidFill>
                          <a:srgbClr val="000000"/>
                        </a:solidFill>
                        <a:latin typeface="Arial"/>
                        <a:cs typeface="Arial"/>
                      </a:rPr>
                      <a:t>1</a:t>
                    </a:r>
                    <a:r>
                      <a:rPr lang="en-US" sz="1100" b="0" i="0" strike="noStrike" dirty="0">
                        <a:solidFill>
                          <a:srgbClr val="000000"/>
                        </a:solidFill>
                        <a:latin typeface="Arial"/>
                        <a:cs typeface="Arial"/>
                      </a:rPr>
                      <a:t>977           </a:t>
                    </a:r>
                    <a:r>
                      <a:rPr lang="en-US" sz="1100" b="0" i="0" strike="noStrike" dirty="0">
                        <a:solidFill>
                          <a:srgbClr val="FFFFFF"/>
                        </a:solidFill>
                        <a:latin typeface="Arial"/>
                        <a:cs typeface="Arial"/>
                      </a:rPr>
                      <a:t>.</a:t>
                    </a:r>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F6-471A-A9EC-5A846B471C98}"/>
                </c:ext>
              </c:extLst>
            </c:dLbl>
            <c:dLbl>
              <c:idx val="2"/>
              <c:layout>
                <c:manualLayout>
                  <c:x val="-1.0855139192814963E-2"/>
                  <c:y val="-8.3333333333333343E-2"/>
                </c:manualLayout>
              </c:layout>
              <c:tx>
                <c:rich>
                  <a:bodyPr/>
                  <a:lstStyle/>
                  <a:p>
                    <a:r>
                      <a:rPr lang="en-US" sz="1000" b="0" i="0" strike="noStrike" dirty="0">
                        <a:solidFill>
                          <a:srgbClr val="000000"/>
                        </a:solidFill>
                        <a:latin typeface="Arial"/>
                        <a:cs typeface="Arial"/>
                      </a:rPr>
                      <a:t>1</a:t>
                    </a:r>
                    <a:r>
                      <a:rPr lang="en-US" sz="1100" b="0" i="0" strike="noStrike" dirty="0">
                        <a:solidFill>
                          <a:srgbClr val="000000"/>
                        </a:solidFill>
                        <a:latin typeface="Arial"/>
                        <a:cs typeface="Arial"/>
                      </a:rPr>
                      <a:t>978           </a:t>
                    </a:r>
                    <a:r>
                      <a:rPr lang="en-US" sz="1100" b="0" i="0" strike="noStrike" dirty="0">
                        <a:solidFill>
                          <a:srgbClr val="FFFFFF"/>
                        </a:solidFill>
                        <a:latin typeface="Arial"/>
                        <a:cs typeface="Arial"/>
                      </a:rPr>
                      <a:t>.</a:t>
                    </a:r>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F6-471A-A9EC-5A846B471C98}"/>
                </c:ext>
              </c:extLst>
            </c:dLbl>
            <c:dLbl>
              <c:idx val="3"/>
              <c:tx>
                <c:rich>
                  <a:bodyPr/>
                  <a:lstStyle/>
                  <a:p>
                    <a:r>
                      <a:rPr lang="en-US" sz="1000" b="0" i="0" strike="noStrike" dirty="0">
                        <a:solidFill>
                          <a:srgbClr val="000000"/>
                        </a:solidFill>
                        <a:latin typeface="Arial"/>
                        <a:cs typeface="Arial"/>
                      </a:rPr>
                      <a:t>1</a:t>
                    </a:r>
                    <a:r>
                      <a:rPr lang="en-US" sz="1100" b="0" i="0" strike="noStrike" dirty="0">
                        <a:solidFill>
                          <a:srgbClr val="000000"/>
                        </a:solidFill>
                        <a:latin typeface="Arial"/>
                        <a:cs typeface="Arial"/>
                      </a:rPr>
                      <a:t>979           </a:t>
                    </a:r>
                    <a:r>
                      <a:rPr lang="en-US" sz="1100" b="0" i="0" strike="noStrike" dirty="0">
                        <a:solidFill>
                          <a:srgbClr val="FFFFFF"/>
                        </a:solidFill>
                        <a:latin typeface="Arial"/>
                        <a:cs typeface="Arial"/>
                      </a:rPr>
                      <a:t>.</a:t>
                    </a:r>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F6-471A-A9EC-5A846B471C98}"/>
                </c:ext>
              </c:extLst>
            </c:dLbl>
            <c:dLbl>
              <c:idx val="4"/>
              <c:tx>
                <c:rich>
                  <a:bodyPr/>
                  <a:lstStyle/>
                  <a:p>
                    <a:r>
                      <a:rPr lang="en-US" sz="1000" dirty="0"/>
                      <a:t> </a:t>
                    </a:r>
                    <a:r>
                      <a:rPr lang="en-US" sz="1100" dirty="0"/>
                      <a:t>           1980</a:t>
                    </a:r>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F6-471A-A9EC-5A846B471C98}"/>
                </c:ext>
              </c:extLst>
            </c:dLbl>
            <c:dLbl>
              <c:idx val="5"/>
              <c:delete val="1"/>
              <c:extLst>
                <c:ext xmlns:c15="http://schemas.microsoft.com/office/drawing/2012/chart" uri="{CE6537A1-D6FC-4f65-9D91-7224C49458BB}"/>
                <c:ext xmlns:c16="http://schemas.microsoft.com/office/drawing/2014/chart" uri="{C3380CC4-5D6E-409C-BE32-E72D297353CC}">
                  <c16:uniqueId val="{00000005-CBF6-471A-A9EC-5A846B471C98}"/>
                </c:ext>
              </c:extLst>
            </c:dLbl>
            <c:dLbl>
              <c:idx val="6"/>
              <c:tx>
                <c:rich>
                  <a:bodyPr/>
                  <a:lstStyle/>
                  <a:p>
                    <a:r>
                      <a:rPr lang="en-US" sz="1000" b="0" i="0" strike="noStrike" dirty="0">
                        <a:solidFill>
                          <a:srgbClr val="000000"/>
                        </a:solidFill>
                        <a:latin typeface="Arial"/>
                        <a:cs typeface="Arial"/>
                      </a:rPr>
                      <a:t>1</a:t>
                    </a:r>
                    <a:r>
                      <a:rPr lang="en-US" sz="1100" b="0" i="0" strike="noStrike" dirty="0">
                        <a:solidFill>
                          <a:srgbClr val="000000"/>
                        </a:solidFill>
                        <a:latin typeface="Arial"/>
                        <a:cs typeface="Arial"/>
                      </a:rPr>
                      <a:t>982           </a:t>
                    </a:r>
                    <a:r>
                      <a:rPr lang="en-US" sz="1100" b="0" i="0" strike="noStrike" dirty="0">
                        <a:solidFill>
                          <a:srgbClr val="FFFFFF"/>
                        </a:solidFill>
                        <a:latin typeface="Arial"/>
                        <a:cs typeface="Arial"/>
                      </a:rPr>
                      <a:t>.</a:t>
                    </a:r>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BF6-471A-A9EC-5A846B471C98}"/>
                </c:ext>
              </c:extLst>
            </c:dLbl>
            <c:dLbl>
              <c:idx val="7"/>
              <c:delete val="1"/>
              <c:extLst>
                <c:ext xmlns:c15="http://schemas.microsoft.com/office/drawing/2012/chart" uri="{CE6537A1-D6FC-4f65-9D91-7224C49458BB}"/>
                <c:ext xmlns:c16="http://schemas.microsoft.com/office/drawing/2014/chart" uri="{C3380CC4-5D6E-409C-BE32-E72D297353CC}">
                  <c16:uniqueId val="{00000007-CBF6-471A-A9EC-5A846B471C98}"/>
                </c:ext>
              </c:extLst>
            </c:dLbl>
            <c:dLbl>
              <c:idx val="8"/>
              <c:layout>
                <c:manualLayout>
                  <c:x val="-3.8136453808978635E-2"/>
                  <c:y val="2.610114192495944E-2"/>
                </c:manualLayout>
              </c:layout>
              <c:tx>
                <c:rich>
                  <a:bodyPr/>
                  <a:lstStyle/>
                  <a:p>
                    <a:r>
                      <a:rPr lang="en-US" sz="1000" b="0" i="0" strike="noStrike" dirty="0">
                        <a:solidFill>
                          <a:srgbClr val="000000"/>
                        </a:solidFill>
                        <a:latin typeface="Arial"/>
                        <a:cs typeface="Arial"/>
                      </a:rPr>
                      <a:t>1</a:t>
                    </a:r>
                    <a:r>
                      <a:rPr lang="en-US" sz="1100" b="0" i="0" strike="noStrike" dirty="0">
                        <a:solidFill>
                          <a:srgbClr val="000000"/>
                        </a:solidFill>
                        <a:latin typeface="Arial"/>
                        <a:cs typeface="Arial"/>
                      </a:rPr>
                      <a:t>986           </a:t>
                    </a:r>
                    <a:r>
                      <a:rPr lang="en-US" sz="1100" b="0" i="0" strike="noStrike" dirty="0">
                        <a:solidFill>
                          <a:srgbClr val="FFFFFF"/>
                        </a:solidFill>
                        <a:latin typeface="Arial"/>
                        <a:cs typeface="Arial"/>
                      </a:rPr>
                      <a:t>.</a:t>
                    </a:r>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BF6-471A-A9EC-5A846B471C98}"/>
                </c:ext>
              </c:extLst>
            </c:dLbl>
            <c:dLbl>
              <c:idx val="9"/>
              <c:delete val="1"/>
              <c:extLst>
                <c:ext xmlns:c15="http://schemas.microsoft.com/office/drawing/2012/chart" uri="{CE6537A1-D6FC-4f65-9D91-7224C49458BB}"/>
                <c:ext xmlns:c16="http://schemas.microsoft.com/office/drawing/2014/chart" uri="{C3380CC4-5D6E-409C-BE32-E72D297353CC}">
                  <c16:uniqueId val="{00000009-CBF6-471A-A9EC-5A846B471C98}"/>
                </c:ext>
              </c:extLst>
            </c:dLbl>
            <c:dLbl>
              <c:idx val="10"/>
              <c:delete val="1"/>
              <c:extLst>
                <c:ext xmlns:c15="http://schemas.microsoft.com/office/drawing/2012/chart" uri="{CE6537A1-D6FC-4f65-9D91-7224C49458BB}"/>
                <c:ext xmlns:c16="http://schemas.microsoft.com/office/drawing/2014/chart" uri="{C3380CC4-5D6E-409C-BE32-E72D297353CC}">
                  <c16:uniqueId val="{0000000A-CBF6-471A-A9EC-5A846B471C98}"/>
                </c:ext>
              </c:extLst>
            </c:dLbl>
            <c:dLbl>
              <c:idx val="11"/>
              <c:delete val="1"/>
              <c:extLst>
                <c:ext xmlns:c15="http://schemas.microsoft.com/office/drawing/2012/chart" uri="{CE6537A1-D6FC-4f65-9D91-7224C49458BB}"/>
                <c:ext xmlns:c16="http://schemas.microsoft.com/office/drawing/2014/chart" uri="{C3380CC4-5D6E-409C-BE32-E72D297353CC}">
                  <c16:uniqueId val="{0000000B-CBF6-471A-A9EC-5A846B471C98}"/>
                </c:ext>
              </c:extLst>
            </c:dLbl>
            <c:dLbl>
              <c:idx val="13"/>
              <c:delete val="1"/>
              <c:extLst>
                <c:ext xmlns:c15="http://schemas.microsoft.com/office/drawing/2012/chart" uri="{CE6537A1-D6FC-4f65-9D91-7224C49458BB}"/>
                <c:ext xmlns:c16="http://schemas.microsoft.com/office/drawing/2014/chart" uri="{C3380CC4-5D6E-409C-BE32-E72D297353CC}">
                  <c16:uniqueId val="{0000000C-CBF6-471A-A9EC-5A846B471C98}"/>
                </c:ext>
              </c:extLst>
            </c:dLbl>
            <c:dLbl>
              <c:idx val="14"/>
              <c:tx>
                <c:rich>
                  <a:bodyPr/>
                  <a:lstStyle/>
                  <a:p>
                    <a:r>
                      <a:rPr lang="en-US" sz="1000" dirty="0"/>
                      <a:t> </a:t>
                    </a:r>
                    <a:r>
                      <a:rPr lang="en-US" sz="1100" dirty="0"/>
                      <a:t>           1990</a:t>
                    </a:r>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BF6-471A-A9EC-5A846B471C98}"/>
                </c:ext>
              </c:extLst>
            </c:dLbl>
            <c:dLbl>
              <c:idx val="15"/>
              <c:delete val="1"/>
              <c:extLst>
                <c:ext xmlns:c15="http://schemas.microsoft.com/office/drawing/2012/chart" uri="{CE6537A1-D6FC-4f65-9D91-7224C49458BB}"/>
                <c:ext xmlns:c16="http://schemas.microsoft.com/office/drawing/2014/chart" uri="{C3380CC4-5D6E-409C-BE32-E72D297353CC}">
                  <c16:uniqueId val="{0000000E-CBF6-471A-A9EC-5A846B471C98}"/>
                </c:ext>
              </c:extLst>
            </c:dLbl>
            <c:dLbl>
              <c:idx val="16"/>
              <c:delete val="1"/>
              <c:extLst>
                <c:ext xmlns:c15="http://schemas.microsoft.com/office/drawing/2012/chart" uri="{CE6537A1-D6FC-4f65-9D91-7224C49458BB}"/>
                <c:ext xmlns:c16="http://schemas.microsoft.com/office/drawing/2014/chart" uri="{C3380CC4-5D6E-409C-BE32-E72D297353CC}">
                  <c16:uniqueId val="{0000000F-CBF6-471A-A9EC-5A846B471C98}"/>
                </c:ext>
              </c:extLst>
            </c:dLbl>
            <c:dLbl>
              <c:idx val="17"/>
              <c:delete val="1"/>
              <c:extLst>
                <c:ext xmlns:c15="http://schemas.microsoft.com/office/drawing/2012/chart" uri="{CE6537A1-D6FC-4f65-9D91-7224C49458BB}"/>
                <c:ext xmlns:c16="http://schemas.microsoft.com/office/drawing/2014/chart" uri="{C3380CC4-5D6E-409C-BE32-E72D297353CC}">
                  <c16:uniqueId val="{00000010-CBF6-471A-A9EC-5A846B471C98}"/>
                </c:ext>
              </c:extLst>
            </c:dLbl>
            <c:dLbl>
              <c:idx val="18"/>
              <c:tx>
                <c:rich>
                  <a:bodyPr/>
                  <a:lstStyle/>
                  <a:p>
                    <a:r>
                      <a:rPr lang="en-US" sz="1000" b="0" i="0" strike="noStrike" dirty="0">
                        <a:solidFill>
                          <a:srgbClr val="000000"/>
                        </a:solidFill>
                        <a:latin typeface="Arial"/>
                        <a:cs typeface="Arial"/>
                      </a:rPr>
                      <a:t>1</a:t>
                    </a:r>
                    <a:r>
                      <a:rPr lang="en-US" sz="1100" b="0" i="0" strike="noStrike" dirty="0">
                        <a:solidFill>
                          <a:srgbClr val="000000"/>
                        </a:solidFill>
                        <a:latin typeface="Arial"/>
                        <a:cs typeface="Arial"/>
                      </a:rPr>
                      <a:t>994           </a:t>
                    </a:r>
                    <a:r>
                      <a:rPr lang="en-US" sz="1100" b="0" i="0" strike="noStrike" dirty="0">
                        <a:solidFill>
                          <a:srgbClr val="FFFFFF"/>
                        </a:solidFill>
                        <a:latin typeface="Arial"/>
                        <a:cs typeface="Arial"/>
                      </a:rPr>
                      <a:t>.</a:t>
                    </a:r>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BF6-471A-A9EC-5A846B471C98}"/>
                </c:ext>
              </c:extLst>
            </c:dLbl>
            <c:dLbl>
              <c:idx val="19"/>
              <c:delete val="1"/>
              <c:extLst>
                <c:ext xmlns:c15="http://schemas.microsoft.com/office/drawing/2012/chart" uri="{CE6537A1-D6FC-4f65-9D91-7224C49458BB}"/>
                <c:ext xmlns:c16="http://schemas.microsoft.com/office/drawing/2014/chart" uri="{C3380CC4-5D6E-409C-BE32-E72D297353CC}">
                  <c16:uniqueId val="{00000012-CBF6-471A-A9EC-5A846B471C98}"/>
                </c:ext>
              </c:extLst>
            </c:dLbl>
            <c:dLbl>
              <c:idx val="20"/>
              <c:delete val="1"/>
              <c:extLst>
                <c:ext xmlns:c15="http://schemas.microsoft.com/office/drawing/2012/chart" uri="{CE6537A1-D6FC-4f65-9D91-7224C49458BB}"/>
                <c:ext xmlns:c16="http://schemas.microsoft.com/office/drawing/2014/chart" uri="{C3380CC4-5D6E-409C-BE32-E72D297353CC}">
                  <c16:uniqueId val="{00000013-CBF6-471A-A9EC-5A846B471C98}"/>
                </c:ext>
              </c:extLst>
            </c:dLbl>
            <c:dLbl>
              <c:idx val="21"/>
              <c:delete val="1"/>
              <c:extLst>
                <c:ext xmlns:c15="http://schemas.microsoft.com/office/drawing/2012/chart" uri="{CE6537A1-D6FC-4f65-9D91-7224C49458BB}"/>
                <c:ext xmlns:c16="http://schemas.microsoft.com/office/drawing/2014/chart" uri="{C3380CC4-5D6E-409C-BE32-E72D297353CC}">
                  <c16:uniqueId val="{00000014-CBF6-471A-A9EC-5A846B471C98}"/>
                </c:ext>
              </c:extLst>
            </c:dLbl>
            <c:dLbl>
              <c:idx val="22"/>
              <c:tx>
                <c:rich>
                  <a:bodyPr/>
                  <a:lstStyle/>
                  <a:p>
                    <a:r>
                      <a:rPr lang="en-US" sz="1000" b="0" i="0" strike="noStrike" dirty="0">
                        <a:solidFill>
                          <a:srgbClr val="000000"/>
                        </a:solidFill>
                        <a:latin typeface="Arial"/>
                        <a:cs typeface="Arial"/>
                      </a:rPr>
                      <a:t>1</a:t>
                    </a:r>
                    <a:r>
                      <a:rPr lang="en-US" sz="1100" b="0" i="0" strike="noStrike" dirty="0">
                        <a:solidFill>
                          <a:srgbClr val="000000"/>
                        </a:solidFill>
                        <a:latin typeface="Arial"/>
                        <a:cs typeface="Arial"/>
                      </a:rPr>
                      <a:t>998           </a:t>
                    </a:r>
                    <a:r>
                      <a:rPr lang="en-US" sz="1100" b="0" i="0" strike="noStrike" dirty="0">
                        <a:solidFill>
                          <a:srgbClr val="FFFFFF"/>
                        </a:solidFill>
                        <a:latin typeface="Arial"/>
                        <a:cs typeface="Arial"/>
                      </a:rPr>
                      <a:t>.</a:t>
                    </a:r>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BF6-471A-A9EC-5A846B471C98}"/>
                </c:ext>
              </c:extLst>
            </c:dLbl>
            <c:dLbl>
              <c:idx val="23"/>
              <c:delete val="1"/>
              <c:extLst>
                <c:ext xmlns:c15="http://schemas.microsoft.com/office/drawing/2012/chart" uri="{CE6537A1-D6FC-4f65-9D91-7224C49458BB}"/>
                <c:ext xmlns:c16="http://schemas.microsoft.com/office/drawing/2014/chart" uri="{C3380CC4-5D6E-409C-BE32-E72D297353CC}">
                  <c16:uniqueId val="{00000016-CBF6-471A-A9EC-5A846B471C98}"/>
                </c:ext>
              </c:extLst>
            </c:dLbl>
            <c:dLbl>
              <c:idx val="25"/>
              <c:delete val="1"/>
              <c:extLst>
                <c:ext xmlns:c15="http://schemas.microsoft.com/office/drawing/2012/chart" uri="{CE6537A1-D6FC-4f65-9D91-7224C49458BB}"/>
                <c:ext xmlns:c16="http://schemas.microsoft.com/office/drawing/2014/chart" uri="{C3380CC4-5D6E-409C-BE32-E72D297353CC}">
                  <c16:uniqueId val="{00000017-CBF6-471A-A9EC-5A846B471C98}"/>
                </c:ext>
              </c:extLst>
            </c:dLbl>
            <c:dLbl>
              <c:idx val="26"/>
              <c:delete val="1"/>
              <c:extLst>
                <c:ext xmlns:c15="http://schemas.microsoft.com/office/drawing/2012/chart" uri="{CE6537A1-D6FC-4f65-9D91-7224C49458BB}"/>
                <c:ext xmlns:c16="http://schemas.microsoft.com/office/drawing/2014/chart" uri="{C3380CC4-5D6E-409C-BE32-E72D297353CC}">
                  <c16:uniqueId val="{00000018-CBF6-471A-A9EC-5A846B471C98}"/>
                </c:ext>
              </c:extLst>
            </c:dLbl>
            <c:dLbl>
              <c:idx val="27"/>
              <c:delete val="1"/>
              <c:extLst>
                <c:ext xmlns:c15="http://schemas.microsoft.com/office/drawing/2012/chart" uri="{CE6537A1-D6FC-4f65-9D91-7224C49458BB}"/>
                <c:ext xmlns:c16="http://schemas.microsoft.com/office/drawing/2014/chart" uri="{C3380CC4-5D6E-409C-BE32-E72D297353CC}">
                  <c16:uniqueId val="{00000019-CBF6-471A-A9EC-5A846B471C98}"/>
                </c:ext>
              </c:extLst>
            </c:dLbl>
            <c:dLbl>
              <c:idx val="28"/>
              <c:delete val="1"/>
              <c:extLst>
                <c:ext xmlns:c15="http://schemas.microsoft.com/office/drawing/2012/chart" uri="{CE6537A1-D6FC-4f65-9D91-7224C49458BB}"/>
                <c:ext xmlns:c16="http://schemas.microsoft.com/office/drawing/2014/chart" uri="{C3380CC4-5D6E-409C-BE32-E72D297353CC}">
                  <c16:uniqueId val="{0000001A-CBF6-471A-A9EC-5A846B471C98}"/>
                </c:ext>
              </c:extLst>
            </c:dLbl>
            <c:dLbl>
              <c:idx val="29"/>
              <c:delete val="1"/>
              <c:extLst>
                <c:ext xmlns:c15="http://schemas.microsoft.com/office/drawing/2012/chart" uri="{CE6537A1-D6FC-4f65-9D91-7224C49458BB}"/>
                <c:ext xmlns:c16="http://schemas.microsoft.com/office/drawing/2014/chart" uri="{C3380CC4-5D6E-409C-BE32-E72D297353CC}">
                  <c16:uniqueId val="{0000001B-CBF6-471A-A9EC-5A846B471C98}"/>
                </c:ext>
              </c:extLst>
            </c:dLbl>
            <c:dLbl>
              <c:idx val="30"/>
              <c:delete val="1"/>
              <c:extLst>
                <c:ext xmlns:c15="http://schemas.microsoft.com/office/drawing/2012/chart" uri="{CE6537A1-D6FC-4f65-9D91-7224C49458BB}"/>
                <c:ext xmlns:c16="http://schemas.microsoft.com/office/drawing/2014/chart" uri="{C3380CC4-5D6E-409C-BE32-E72D297353CC}">
                  <c16:uniqueId val="{0000001C-CBF6-471A-A9EC-5A846B471C98}"/>
                </c:ext>
              </c:extLst>
            </c:dLbl>
            <c:dLbl>
              <c:idx val="31"/>
              <c:delete val="1"/>
              <c:extLst>
                <c:ext xmlns:c15="http://schemas.microsoft.com/office/drawing/2012/chart" uri="{CE6537A1-D6FC-4f65-9D91-7224C49458BB}"/>
                <c:ext xmlns:c16="http://schemas.microsoft.com/office/drawing/2014/chart" uri="{C3380CC4-5D6E-409C-BE32-E72D297353CC}">
                  <c16:uniqueId val="{0000001D-CBF6-471A-A9EC-5A846B471C98}"/>
                </c:ext>
              </c:extLst>
            </c:dLbl>
            <c:dLbl>
              <c:idx val="32"/>
              <c:layout>
                <c:manualLayout>
                  <c:x val="-6.9552349241583433E-2"/>
                  <c:y val="-2.8276237085372705E-2"/>
                </c:manualLayout>
              </c:layout>
              <c:tx>
                <c:rich>
                  <a:bodyPr/>
                  <a:lstStyle/>
                  <a:p>
                    <a:r>
                      <a:rPr lang="en-US" sz="1000" dirty="0"/>
                      <a:t>           2006</a:t>
                    </a:r>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BF6-471A-A9EC-5A846B471C98}"/>
                </c:ext>
              </c:extLst>
            </c:dLbl>
            <c:dLbl>
              <c:idx val="33"/>
              <c:delete val="1"/>
              <c:extLst>
                <c:ext xmlns:c15="http://schemas.microsoft.com/office/drawing/2012/chart" uri="{CE6537A1-D6FC-4f65-9D91-7224C49458BB}"/>
                <c:ext xmlns:c16="http://schemas.microsoft.com/office/drawing/2014/chart" uri="{C3380CC4-5D6E-409C-BE32-E72D297353CC}">
                  <c16:uniqueId val="{0000001F-CBF6-471A-A9EC-5A846B471C98}"/>
                </c:ext>
              </c:extLst>
            </c:dLbl>
            <c:dLbl>
              <c:idx val="34"/>
              <c:layout>
                <c:manualLayout>
                  <c:x val="-5.7824134566730814E-2"/>
                  <c:y val="3.6552334367294999E-2"/>
                </c:manualLayout>
              </c:layout>
              <c:tx>
                <c:rich>
                  <a:bodyPr/>
                  <a:lstStyle/>
                  <a:p>
                    <a:r>
                      <a:rPr lang="en-US" sz="1000" dirty="0"/>
                      <a:t>2</a:t>
                    </a:r>
                    <a:r>
                      <a:rPr lang="en-US" dirty="0"/>
                      <a:t>010</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CBF6-471A-A9EC-5A846B471C98}"/>
                </c:ext>
              </c:extLst>
            </c:dLbl>
            <c:dLbl>
              <c:idx val="35"/>
              <c:delete val="1"/>
              <c:extLst>
                <c:ext xmlns:c15="http://schemas.microsoft.com/office/drawing/2012/chart" uri="{CE6537A1-D6FC-4f65-9D91-7224C49458BB}"/>
                <c:ext xmlns:c16="http://schemas.microsoft.com/office/drawing/2014/chart" uri="{C3380CC4-5D6E-409C-BE32-E72D297353CC}">
                  <c16:uniqueId val="{00000021-CBF6-471A-A9EC-5A846B471C98}"/>
                </c:ext>
              </c:extLst>
            </c:dLbl>
            <c:dLbl>
              <c:idx val="36"/>
              <c:layout>
                <c:manualLayout>
                  <c:x val="-3.5234108500033737E-2"/>
                  <c:y val="5.6552474170745194E-2"/>
                </c:manualLayout>
              </c:layout>
              <c:tx>
                <c:rich>
                  <a:bodyPr/>
                  <a:lstStyle/>
                  <a:p>
                    <a:r>
                      <a:rPr lang="en-US" sz="1000" dirty="0"/>
                      <a:t>2</a:t>
                    </a:r>
                    <a:r>
                      <a:rPr lang="en-US" dirty="0"/>
                      <a:t>014</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CBF6-471A-A9EC-5A846B471C98}"/>
                </c:ext>
              </c:extLst>
            </c:dLbl>
            <c:dLbl>
              <c:idx val="37"/>
              <c:delete val="1"/>
              <c:extLst>
                <c:ext xmlns:c15="http://schemas.microsoft.com/office/drawing/2012/chart" uri="{CE6537A1-D6FC-4f65-9D91-7224C49458BB}"/>
                <c:ext xmlns:c16="http://schemas.microsoft.com/office/drawing/2014/chart" uri="{C3380CC4-5D6E-409C-BE32-E72D297353CC}">
                  <c16:uniqueId val="{00000023-CBF6-471A-A9EC-5A846B471C98}"/>
                </c:ext>
              </c:extLst>
            </c:dLbl>
            <c:dLbl>
              <c:idx val="38"/>
              <c:delete val="1"/>
              <c:extLst>
                <c:ext xmlns:c15="http://schemas.microsoft.com/office/drawing/2012/chart" uri="{CE6537A1-D6FC-4f65-9D91-7224C49458BB}"/>
                <c:ext xmlns:c16="http://schemas.microsoft.com/office/drawing/2014/chart" uri="{C3380CC4-5D6E-409C-BE32-E72D297353CC}">
                  <c16:uniqueId val="{00000024-CBF6-471A-A9EC-5A846B471C98}"/>
                </c:ext>
              </c:extLst>
            </c:dLbl>
            <c:dLbl>
              <c:idx val="39"/>
              <c:delete val="1"/>
              <c:extLst>
                <c:ext xmlns:c15="http://schemas.microsoft.com/office/drawing/2012/chart" uri="{CE6537A1-D6FC-4f65-9D91-7224C49458BB}"/>
                <c:ext xmlns:c16="http://schemas.microsoft.com/office/drawing/2014/chart" uri="{C3380CC4-5D6E-409C-BE32-E72D297353CC}">
                  <c16:uniqueId val="{00000025-CBF6-471A-A9EC-5A846B471C98}"/>
                </c:ext>
              </c:extLst>
            </c:dLbl>
            <c:dLbl>
              <c:idx val="40"/>
              <c:delete val="1"/>
              <c:extLst>
                <c:ext xmlns:c15="http://schemas.microsoft.com/office/drawing/2012/chart" uri="{CE6537A1-D6FC-4f65-9D91-7224C49458BB}"/>
                <c:ext xmlns:c16="http://schemas.microsoft.com/office/drawing/2014/chart" uri="{C3380CC4-5D6E-409C-BE32-E72D297353CC}">
                  <c16:uniqueId val="{00000026-CBF6-471A-A9EC-5A846B471C98}"/>
                </c:ext>
              </c:extLst>
            </c:dLbl>
            <c:dLbl>
              <c:idx val="41"/>
              <c:delete val="1"/>
              <c:extLst>
                <c:ext xmlns:c15="http://schemas.microsoft.com/office/drawing/2012/chart" uri="{CE6537A1-D6FC-4f65-9D91-7224C49458BB}"/>
                <c:ext xmlns:c16="http://schemas.microsoft.com/office/drawing/2014/chart" uri="{C3380CC4-5D6E-409C-BE32-E72D297353CC}">
                  <c16:uniqueId val="{00000027-CBF6-471A-A9EC-5A846B471C98}"/>
                </c:ext>
              </c:extLst>
            </c:dLbl>
            <c:dLbl>
              <c:idx val="46"/>
              <c:layout>
                <c:manualLayout>
                  <c:x val="-7.0674589851266234E-2"/>
                  <c:y val="2.6801479360534491E-2"/>
                </c:manualLayout>
              </c:layout>
              <c:tx>
                <c:rich>
                  <a:bodyPr/>
                  <a:lstStyle/>
                  <a:p>
                    <a:r>
                      <a:rPr lang="en-US" sz="1000" dirty="0"/>
                      <a:t>2</a:t>
                    </a:r>
                    <a:r>
                      <a:rPr lang="en-US" dirty="0"/>
                      <a:t>018</a:t>
                    </a:r>
                  </a:p>
                  <a:p>
                    <a:endParaRPr lang="en-US" sz="300" dirty="0"/>
                  </a:p>
                  <a:p>
                    <a:r>
                      <a:rPr lang="en-US" dirty="0"/>
                      <a:t>2022</a:t>
                    </a:r>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8-CBF6-471A-A9EC-5A846B471C98}"/>
                </c:ext>
              </c:extLst>
            </c:dLbl>
            <c:spPr>
              <a:noFill/>
              <a:ln w="25400">
                <a:noFill/>
              </a:ln>
            </c:spPr>
            <c:txPr>
              <a:bodyPr rot="-2700000" vert="horz"/>
              <a:lstStyle/>
              <a:p>
                <a:pPr algn="ctr">
                  <a:defRPr sz="1000" b="0" i="0" u="none" strike="noStrike" baseline="0">
                    <a:solidFill>
                      <a:srgbClr val="000000"/>
                    </a:solidFill>
                    <a:latin typeface="Arial"/>
                    <a:ea typeface="Arial"/>
                    <a:cs typeface="Arial"/>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trendline>
            <c:spPr>
              <a:ln w="25400">
                <a:solidFill>
                  <a:srgbClr val="FF6600"/>
                </a:solidFill>
                <a:prstDash val="lgDash"/>
              </a:ln>
            </c:spPr>
            <c:trendlineType val="power"/>
            <c:forward val="3"/>
            <c:dispRSqr val="0"/>
            <c:dispEq val="0"/>
          </c:trendline>
          <c:xVal>
            <c:numRef>
              <c:f>'PM BAU'!$D$8:$D$54</c:f>
              <c:numCache>
                <c:formatCode>0.00</c:formatCode>
                <c:ptCount val="47"/>
                <c:pt idx="0">
                  <c:v>3.1600000000000248E-4</c:v>
                </c:pt>
                <c:pt idx="1">
                  <c:v>7.6300000000000445E-4</c:v>
                </c:pt>
                <c:pt idx="2">
                  <c:v>1.7050000000000027E-3</c:v>
                </c:pt>
                <c:pt idx="3">
                  <c:v>3.1280000000000197E-3</c:v>
                </c:pt>
                <c:pt idx="4">
                  <c:v>6.3680000000000039E-3</c:v>
                </c:pt>
                <c:pt idx="5">
                  <c:v>1.1293000000000011E-2</c:v>
                </c:pt>
                <c:pt idx="6">
                  <c:v>1.8103000000000043E-2</c:v>
                </c:pt>
                <c:pt idx="7">
                  <c:v>3.133300000000018E-2</c:v>
                </c:pt>
                <c:pt idx="8">
                  <c:v>4.5383000000000104E-2</c:v>
                </c:pt>
                <c:pt idx="9">
                  <c:v>6.0583000000000102E-2</c:v>
                </c:pt>
                <c:pt idx="10">
                  <c:v>7.7783000000000449E-2</c:v>
                </c:pt>
                <c:pt idx="11">
                  <c:v>9.8583000000000198E-2</c:v>
                </c:pt>
                <c:pt idx="12">
                  <c:v>0.12618299999999988</c:v>
                </c:pt>
                <c:pt idx="13">
                  <c:v>0.16003300000000009</c:v>
                </c:pt>
                <c:pt idx="14">
                  <c:v>0.19903300000000021</c:v>
                </c:pt>
                <c:pt idx="15">
                  <c:v>0.24463299999999999</c:v>
                </c:pt>
                <c:pt idx="16">
                  <c:v>0.294933</c:v>
                </c:pt>
                <c:pt idx="17">
                  <c:v>0.34773299999999996</c:v>
                </c:pt>
                <c:pt idx="18">
                  <c:v>0.40563299999999997</c:v>
                </c:pt>
                <c:pt idx="19">
                  <c:v>0.47363300000000003</c:v>
                </c:pt>
                <c:pt idx="20">
                  <c:v>0.55243300000000006</c:v>
                </c:pt>
                <c:pt idx="21">
                  <c:v>0.66253300000000004</c:v>
                </c:pt>
                <c:pt idx="22">
                  <c:v>0.79353299999999605</c:v>
                </c:pt>
                <c:pt idx="23">
                  <c:v>0.96353300000000008</c:v>
                </c:pt>
                <c:pt idx="24">
                  <c:v>1.2135329999999998</c:v>
                </c:pt>
                <c:pt idx="25">
                  <c:v>1.5635329999999998</c:v>
                </c:pt>
                <c:pt idx="26">
                  <c:v>2.0635330000000129</c:v>
                </c:pt>
                <c:pt idx="27">
                  <c:v>2.7388330000000001</c:v>
                </c:pt>
                <c:pt idx="28">
                  <c:v>3.7886329999999999</c:v>
                </c:pt>
                <c:pt idx="29">
                  <c:v>5.1963330000000001</c:v>
                </c:pt>
                <c:pt idx="30">
                  <c:v>7.1809329999999845</c:v>
                </c:pt>
                <c:pt idx="31">
                  <c:v>10.253933</c:v>
                </c:pt>
                <c:pt idx="32">
                  <c:v>15.745733000000001</c:v>
                </c:pt>
                <c:pt idx="33">
                  <c:v>23.605</c:v>
                </c:pt>
                <c:pt idx="34">
                  <c:v>40.67</c:v>
                </c:pt>
                <c:pt idx="35">
                  <c:v>71.061000000000007</c:v>
                </c:pt>
                <c:pt idx="36">
                  <c:v>102.15600000000001</c:v>
                </c:pt>
                <c:pt idx="37">
                  <c:v>133.36939145343166</c:v>
                </c:pt>
                <c:pt idx="38">
                  <c:v>167.05765691987381</c:v>
                </c:pt>
                <c:pt idx="39">
                  <c:v>202.41924676032818</c:v>
                </c:pt>
                <c:pt idx="40">
                  <c:v>240.23973841716321</c:v>
                </c:pt>
                <c:pt idx="41">
                  <c:v>280.31679493556226</c:v>
                </c:pt>
                <c:pt idx="42">
                  <c:v>322.39349396756529</c:v>
                </c:pt>
                <c:pt idx="43">
                  <c:v>367.40719835574896</c:v>
                </c:pt>
                <c:pt idx="44">
                  <c:v>415.56309192233635</c:v>
                </c:pt>
                <c:pt idx="45">
                  <c:v>467.56187030786572</c:v>
                </c:pt>
                <c:pt idx="46">
                  <c:v>523.21981405665451</c:v>
                </c:pt>
              </c:numCache>
            </c:numRef>
          </c:xVal>
          <c:yVal>
            <c:numRef>
              <c:f>'PM BAU'!$H$8:$H$54</c:f>
              <c:numCache>
                <c:formatCode>"$"#,##0_);\("$"#,##0\)</c:formatCode>
                <c:ptCount val="47"/>
                <c:pt idx="0">
                  <c:v>81414.21408080199</c:v>
                </c:pt>
                <c:pt idx="1">
                  <c:v>57029.996236330291</c:v>
                </c:pt>
                <c:pt idx="2">
                  <c:v>40642.994922849546</c:v>
                </c:pt>
                <c:pt idx="3">
                  <c:v>35279.303480163224</c:v>
                </c:pt>
                <c:pt idx="4">
                  <c:v>27868.558908600618</c:v>
                </c:pt>
                <c:pt idx="5">
                  <c:v>20527.159643905696</c:v>
                </c:pt>
                <c:pt idx="6">
                  <c:v>20593.497910640039</c:v>
                </c:pt>
                <c:pt idx="7">
                  <c:v>19423.116410369486</c:v>
                </c:pt>
                <c:pt idx="8">
                  <c:v>15784.662927661821</c:v>
                </c:pt>
                <c:pt idx="9">
                  <c:v>14294.600607997067</c:v>
                </c:pt>
                <c:pt idx="10">
                  <c:v>13377.064204212978</c:v>
                </c:pt>
                <c:pt idx="11">
                  <c:v>11128.431790113114</c:v>
                </c:pt>
                <c:pt idx="12">
                  <c:v>10923.800385039349</c:v>
                </c:pt>
                <c:pt idx="13">
                  <c:v>10943.718323992351</c:v>
                </c:pt>
                <c:pt idx="14">
                  <c:v>10947.138202915701</c:v>
                </c:pt>
                <c:pt idx="15">
                  <c:v>10218.28991466462</c:v>
                </c:pt>
                <c:pt idx="16">
                  <c:v>9542.8959692987319</c:v>
                </c:pt>
                <c:pt idx="17">
                  <c:v>8547.3526386446447</c:v>
                </c:pt>
                <c:pt idx="18">
                  <c:v>8221.9559109478068</c:v>
                </c:pt>
                <c:pt idx="19">
                  <c:v>7574.6763796770329</c:v>
                </c:pt>
                <c:pt idx="20">
                  <c:v>6311.8633475982269</c:v>
                </c:pt>
                <c:pt idx="21">
                  <c:v>6155.6056653246033</c:v>
                </c:pt>
                <c:pt idx="22">
                  <c:v>5281.91481478489</c:v>
                </c:pt>
                <c:pt idx="23">
                  <c:v>5209.6703673564025</c:v>
                </c:pt>
                <c:pt idx="24">
                  <c:v>5065.0946575788621</c:v>
                </c:pt>
                <c:pt idx="25">
                  <c:v>4550.1245602101644</c:v>
                </c:pt>
                <c:pt idx="26">
                  <c:v>4158.5784085160367</c:v>
                </c:pt>
                <c:pt idx="27">
                  <c:v>3877.4623855627387</c:v>
                </c:pt>
                <c:pt idx="28">
                  <c:v>4080.0009396724522</c:v>
                </c:pt>
                <c:pt idx="29">
                  <c:v>4299.2013134918634</c:v>
                </c:pt>
                <c:pt idx="30">
                  <c:v>4451.2278651954548</c:v>
                </c:pt>
                <c:pt idx="31">
                  <c:v>4363.6264202266102</c:v>
                </c:pt>
                <c:pt idx="32">
                  <c:v>3831.5224177562482</c:v>
                </c:pt>
                <c:pt idx="33">
                  <c:v>2313.7725403624986</c:v>
                </c:pt>
                <c:pt idx="34">
                  <c:v>1547.6039949999929</c:v>
                </c:pt>
                <c:pt idx="35">
                  <c:v>1411.4082499999997</c:v>
                </c:pt>
                <c:pt idx="36">
                  <c:v>943.94999999999948</c:v>
                </c:pt>
                <c:pt idx="37">
                  <c:v>780</c:v>
                </c:pt>
                <c:pt idx="38">
                  <c:v>758.62068965517255</c:v>
                </c:pt>
                <c:pt idx="39">
                  <c:v>727.99631148535298</c:v>
                </c:pt>
                <c:pt idx="40">
                  <c:v>707.67457536836457</c:v>
                </c:pt>
                <c:pt idx="41">
                  <c:v>678.37264580644148</c:v>
                </c:pt>
                <c:pt idx="42">
                  <c:v>649.78222778394286</c:v>
                </c:pt>
                <c:pt idx="43">
                  <c:v>612.74326898697348</c:v>
                </c:pt>
                <c:pt idx="44">
                  <c:v>585.66741392770109</c:v>
                </c:pt>
                <c:pt idx="45">
                  <c:v>550.38089675661354</c:v>
                </c:pt>
                <c:pt idx="46">
                  <c:v>524.75534411881051</c:v>
                </c:pt>
              </c:numCache>
            </c:numRef>
          </c:yVal>
          <c:smooth val="0"/>
          <c:extLst>
            <c:ext xmlns:c16="http://schemas.microsoft.com/office/drawing/2014/chart" uri="{C3380CC4-5D6E-409C-BE32-E72D297353CC}">
              <c16:uniqueId val="{00000029-CBF6-471A-A9EC-5A846B471C98}"/>
            </c:ext>
          </c:extLst>
        </c:ser>
        <c:dLbls>
          <c:showLegendKey val="0"/>
          <c:showVal val="0"/>
          <c:showCatName val="0"/>
          <c:showSerName val="0"/>
          <c:showPercent val="0"/>
          <c:showBubbleSize val="0"/>
        </c:dLbls>
        <c:axId val="183174056"/>
        <c:axId val="183173272"/>
      </c:scatterChart>
      <c:valAx>
        <c:axId val="183174056"/>
        <c:scaling>
          <c:logBase val="10"/>
          <c:orientation val="minMax"/>
          <c:max val="1000"/>
          <c:min val="1.0000000000000041E-3"/>
        </c:scaling>
        <c:delete val="0"/>
        <c:axPos val="b"/>
        <c:majorGridlines>
          <c:spPr>
            <a:ln w="3175">
              <a:solidFill>
                <a:srgbClr val="000000"/>
              </a:solidFill>
              <a:prstDash val="solid"/>
            </a:ln>
          </c:spPr>
        </c:majorGridlines>
        <c:title>
          <c:tx>
            <c:rich>
              <a:bodyPr/>
              <a:lstStyle/>
              <a:p>
                <a:pPr>
                  <a:defRPr sz="1400" b="0" i="0" u="none" strike="noStrike" baseline="0">
                    <a:solidFill>
                      <a:srgbClr val="000000"/>
                    </a:solidFill>
                    <a:latin typeface="Arial"/>
                    <a:ea typeface="Arial"/>
                    <a:cs typeface="Arial"/>
                  </a:defRPr>
                </a:pPr>
                <a:r>
                  <a:rPr lang="en-US" sz="1400" b="0" i="0" strike="noStrike" dirty="0">
                    <a:solidFill>
                      <a:srgbClr val="000000"/>
                    </a:solidFill>
                    <a:latin typeface="Arial"/>
                    <a:cs typeface="Arial"/>
                  </a:rPr>
                  <a:t>Cumulative Sales, GW</a:t>
                </a:r>
                <a:r>
                  <a:rPr lang="en-US" sz="1400" b="0" i="0" strike="noStrike" baseline="-25000" dirty="0">
                    <a:solidFill>
                      <a:srgbClr val="000000"/>
                    </a:solidFill>
                    <a:latin typeface="Arial"/>
                    <a:cs typeface="Arial"/>
                  </a:rPr>
                  <a:t>P</a:t>
                </a:r>
              </a:p>
            </c:rich>
          </c:tx>
          <c:layout>
            <c:manualLayout>
              <c:xMode val="edge"/>
              <c:yMode val="edge"/>
              <c:x val="0.40891111326183488"/>
              <c:y val="0.88587442297882413"/>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83173272"/>
        <c:crossesAt val="1.0000000000000041E-3"/>
        <c:crossBetween val="midCat"/>
        <c:majorUnit val="10"/>
      </c:valAx>
      <c:valAx>
        <c:axId val="183173272"/>
        <c:scaling>
          <c:logBase val="10"/>
          <c:orientation val="minMax"/>
          <c:min val="100"/>
        </c:scaling>
        <c:delete val="1"/>
        <c:axPos val="l"/>
        <c:majorGridlines>
          <c:spPr>
            <a:ln w="3175">
              <a:solidFill>
                <a:srgbClr val="000000"/>
              </a:solidFill>
              <a:prstDash val="solid"/>
            </a:ln>
          </c:spPr>
        </c:majorGridlines>
        <c:title>
          <c:tx>
            <c:rich>
              <a:bodyPr/>
              <a:lstStyle/>
              <a:p>
                <a:pPr>
                  <a:defRPr sz="1400" b="0" i="0" u="none" strike="noStrike" baseline="0">
                    <a:solidFill>
                      <a:srgbClr val="000000"/>
                    </a:solidFill>
                    <a:latin typeface="Arial"/>
                    <a:ea typeface="Arial"/>
                    <a:cs typeface="Arial"/>
                  </a:defRPr>
                </a:pPr>
                <a:r>
                  <a:rPr lang="en-US" sz="1400" dirty="0"/>
                  <a:t>Global Average Power-Module Sales Price
Year 2012 Dollars per Peak Kilowatt</a:t>
                </a:r>
              </a:p>
            </c:rich>
          </c:tx>
          <c:layout>
            <c:manualLayout>
              <c:xMode val="edge"/>
              <c:yMode val="edge"/>
              <c:x val="0.11535095223974995"/>
              <c:y val="6.5626152390381345E-2"/>
            </c:manualLayout>
          </c:layout>
          <c:overlay val="0"/>
          <c:spPr>
            <a:noFill/>
            <a:ln w="25400">
              <a:noFill/>
            </a:ln>
          </c:spPr>
        </c:title>
        <c:numFmt formatCode="&quot;$&quot;#,##0_);\(&quot;$&quot;#,##0\)" sourceLinked="1"/>
        <c:majorTickMark val="out"/>
        <c:minorTickMark val="cross"/>
        <c:tickLblPos val="nextTo"/>
        <c:crossAx val="183174056"/>
        <c:crossesAt val="1.0000000000000082E-4"/>
        <c:crossBetween val="midCat"/>
      </c:valAx>
      <c:spPr>
        <a:noFill/>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6412"/>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idx="1"/>
          </p:nvPr>
        </p:nvSpPr>
        <p:spPr>
          <a:xfrm>
            <a:off x="3971183" y="0"/>
            <a:ext cx="3037628" cy="466412"/>
          </a:xfrm>
          <a:prstGeom prst="rect">
            <a:avLst/>
          </a:prstGeom>
        </p:spPr>
        <p:txBody>
          <a:bodyPr vert="horz" lIns="91650" tIns="45825" rIns="91650" bIns="45825" rtlCol="0"/>
          <a:lstStyle>
            <a:lvl1pPr algn="r">
              <a:defRPr sz="1200"/>
            </a:lvl1pPr>
          </a:lstStyle>
          <a:p>
            <a:fld id="{21D603EA-85D6-422C-AB10-17A2A7923832}" type="datetimeFigureOut">
              <a:rPr lang="en-US" smtClean="0"/>
              <a:t>5/11/2017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650" tIns="45825" rIns="91650" bIns="45825" rtlCol="0" anchor="ctr"/>
          <a:lstStyle/>
          <a:p>
            <a:endParaRPr lang="en-US" dirty="0"/>
          </a:p>
        </p:txBody>
      </p:sp>
      <p:sp>
        <p:nvSpPr>
          <p:cNvPr id="5" name="Notes Placeholder 4"/>
          <p:cNvSpPr>
            <a:spLocks noGrp="1"/>
          </p:cNvSpPr>
          <p:nvPr>
            <p:ph type="body" sz="quarter" idx="3"/>
          </p:nvPr>
        </p:nvSpPr>
        <p:spPr>
          <a:xfrm>
            <a:off x="701359" y="4474689"/>
            <a:ext cx="5607684" cy="3659661"/>
          </a:xfrm>
          <a:prstGeom prst="rect">
            <a:avLst/>
          </a:prstGeom>
        </p:spPr>
        <p:txBody>
          <a:bodyPr vert="horz" lIns="91650" tIns="45825" rIns="91650" bIns="458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89"/>
            <a:ext cx="3037628" cy="466411"/>
          </a:xfrm>
          <a:prstGeom prst="rect">
            <a:avLst/>
          </a:prstGeom>
        </p:spPr>
        <p:txBody>
          <a:bodyPr vert="horz" lIns="91650" tIns="45825" rIns="91650" bIns="458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183" y="8829989"/>
            <a:ext cx="3037628" cy="466411"/>
          </a:xfrm>
          <a:prstGeom prst="rect">
            <a:avLst/>
          </a:prstGeom>
        </p:spPr>
        <p:txBody>
          <a:bodyPr vert="horz" lIns="91650" tIns="45825" rIns="91650" bIns="45825" rtlCol="0" anchor="b"/>
          <a:lstStyle>
            <a:lvl1pPr algn="r">
              <a:defRPr sz="1200"/>
            </a:lvl1pPr>
          </a:lstStyle>
          <a:p>
            <a:fld id="{6DE649CB-0B81-4204-A849-0379B10D6E2B}" type="slidenum">
              <a:rPr lang="en-US" smtClean="0"/>
              <a:t>‹#›</a:t>
            </a:fld>
            <a:endParaRPr lang="en-US" dirty="0"/>
          </a:p>
        </p:txBody>
      </p:sp>
    </p:spTree>
    <p:extLst>
      <p:ext uri="{BB962C8B-B14F-4D97-AF65-F5344CB8AC3E}">
        <p14:creationId xmlns:p14="http://schemas.microsoft.com/office/powerpoint/2010/main" val="2200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F77A86DC-2E28-41EF-BADA-F7B0FCE1F7ED}" type="slidenum">
              <a:rPr lang="en-US"/>
              <a:pPr/>
              <a:t>1</a:t>
            </a:fld>
            <a:endParaRPr 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7298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E253F8-269C-4265-9591-E413545EBE66}" type="slidenum">
              <a:rPr lang="en-US"/>
              <a:pPr/>
              <a:t>26</a:t>
            </a:fld>
            <a:endParaRPr lang="en-US" dirty="0"/>
          </a:p>
        </p:txBody>
      </p:sp>
      <p:sp>
        <p:nvSpPr>
          <p:cNvPr id="188418" name="Rectangle 2"/>
          <p:cNvSpPr>
            <a:spLocks noGrp="1" noRot="1" noChangeAspect="1" noChangeArrowheads="1" noTextEdit="1"/>
          </p:cNvSpPr>
          <p:nvPr>
            <p:ph type="sldImg"/>
          </p:nvPr>
        </p:nvSpPr>
        <p:spPr>
          <a:xfrm>
            <a:off x="1206500" y="706438"/>
            <a:ext cx="4691063" cy="3517900"/>
          </a:xfrm>
          <a:ln/>
        </p:spPr>
      </p:sp>
      <p:sp>
        <p:nvSpPr>
          <p:cNvPr id="188419" name="Rectangle 3"/>
          <p:cNvSpPr>
            <a:spLocks noGrp="1" noChangeArrowheads="1"/>
          </p:cNvSpPr>
          <p:nvPr>
            <p:ph type="body" idx="1"/>
          </p:nvPr>
        </p:nvSpPr>
        <p:spPr>
          <a:xfrm>
            <a:off x="945817" y="4459850"/>
            <a:ext cx="5210845" cy="4223850"/>
          </a:xfrm>
        </p:spPr>
        <p:txBody>
          <a:bodyPr lIns="92578" tIns="46290" rIns="92578" bIns="46290"/>
          <a:lstStyle/>
          <a:p>
            <a:pPr>
              <a:buFont typeface="Arial" pitchFamily="34" charset="0"/>
              <a:buChar char="•"/>
            </a:pPr>
            <a:r>
              <a:rPr lang="en-US" dirty="0"/>
              <a:t>  This graph shows the opportunity in each sector. It characterizes energy transactions that are </a:t>
            </a:r>
            <a:r>
              <a:rPr lang="en-US" b="1" i="1" dirty="0">
                <a:solidFill>
                  <a:srgbClr val="FF0000"/>
                </a:solidFill>
              </a:rPr>
              <a:t>NOT electric.</a:t>
            </a:r>
          </a:p>
          <a:p>
            <a:pPr>
              <a:buFont typeface="Arial" pitchFamily="34" charset="0"/>
              <a:buChar char="•"/>
            </a:pPr>
            <a:endParaRPr lang="en-US" dirty="0"/>
          </a:p>
          <a:p>
            <a:pPr>
              <a:buFont typeface="Arial" pitchFamily="34" charset="0"/>
              <a:buChar char="•"/>
            </a:pPr>
            <a:r>
              <a:rPr lang="en-US" dirty="0"/>
              <a:t> We do not have market potential models developed at this stage. This will in part be developed under our new supplemental work.</a:t>
            </a:r>
          </a:p>
          <a:p>
            <a:endParaRPr lang="en-US" dirty="0"/>
          </a:p>
          <a:p>
            <a:pPr>
              <a:buFont typeface="Arial" pitchFamily="34" charset="0"/>
              <a:buChar char="•"/>
            </a:pPr>
            <a:r>
              <a:rPr lang="en-US" dirty="0"/>
              <a:t> Such an effort is underway at</a:t>
            </a:r>
            <a:r>
              <a:rPr lang="en-US" baseline="0" dirty="0"/>
              <a:t> f</a:t>
            </a:r>
            <a:r>
              <a:rPr lang="en-US" dirty="0"/>
              <a:t>our utilities where EPRI has or is conducting Non Road application</a:t>
            </a:r>
            <a:r>
              <a:rPr lang="en-US" baseline="0" dirty="0"/>
              <a:t> studies</a:t>
            </a:r>
            <a:r>
              <a:rPr lang="en-US" dirty="0"/>
              <a:t>.</a:t>
            </a:r>
          </a:p>
        </p:txBody>
      </p:sp>
    </p:spTree>
    <p:extLst>
      <p:ext uri="{BB962C8B-B14F-4D97-AF65-F5344CB8AC3E}">
        <p14:creationId xmlns:p14="http://schemas.microsoft.com/office/powerpoint/2010/main" val="1877580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8B9E4A-87F6-405A-BC2D-226273F4F994}" type="slidenum">
              <a:rPr lang="en-US" smtClean="0"/>
              <a:pPr/>
              <a:t>28</a:t>
            </a:fld>
            <a:endParaRPr lang="en-US" dirty="0"/>
          </a:p>
        </p:txBody>
      </p:sp>
    </p:spTree>
    <p:extLst>
      <p:ext uri="{BB962C8B-B14F-4D97-AF65-F5344CB8AC3E}">
        <p14:creationId xmlns:p14="http://schemas.microsoft.com/office/powerpoint/2010/main" val="2974635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8B9E4A-87F6-405A-BC2D-226273F4F994}" type="slidenum">
              <a:rPr lang="en-US" smtClean="0"/>
              <a:pPr/>
              <a:t>29</a:t>
            </a:fld>
            <a:endParaRPr lang="en-US" dirty="0"/>
          </a:p>
        </p:txBody>
      </p:sp>
    </p:spTree>
    <p:extLst>
      <p:ext uri="{BB962C8B-B14F-4D97-AF65-F5344CB8AC3E}">
        <p14:creationId xmlns:p14="http://schemas.microsoft.com/office/powerpoint/2010/main" val="2107568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30</a:t>
            </a:fld>
            <a:endParaRPr lang="en-US" dirty="0"/>
          </a:p>
        </p:txBody>
      </p:sp>
    </p:spTree>
    <p:extLst>
      <p:ext uri="{BB962C8B-B14F-4D97-AF65-F5344CB8AC3E}">
        <p14:creationId xmlns:p14="http://schemas.microsoft.com/office/powerpoint/2010/main" val="1944703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33</a:t>
            </a:fld>
            <a:endParaRPr lang="en-US" dirty="0"/>
          </a:p>
        </p:txBody>
      </p:sp>
    </p:spTree>
    <p:extLst>
      <p:ext uri="{BB962C8B-B14F-4D97-AF65-F5344CB8AC3E}">
        <p14:creationId xmlns:p14="http://schemas.microsoft.com/office/powerpoint/2010/main" val="3352763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Historical and predicted decline in PV panel prices correlated to the learning curve model, which postulates that every doubling of installed capacity will lead to a 20% drop in prices. With the exception of a brief increase in pricing caused by material shortages during the mid-2000s, module prices have adhered to the learning curve model and are predicted to continue to do so out to 2022.</a:t>
            </a:r>
          </a:p>
          <a:p>
            <a:endParaRPr lang="en-US" dirty="0"/>
          </a:p>
          <a:p>
            <a:pPr defTabSz="891357">
              <a:defRPr/>
            </a:pPr>
            <a:r>
              <a:rPr lang="en-US" dirty="0"/>
              <a:t>BOP (exclusive) of inverters, becoming big cost driver. EPC and other soft costs playing a role.</a:t>
            </a:r>
          </a:p>
          <a:p>
            <a:endParaRPr lang="en-US" dirty="0"/>
          </a:p>
        </p:txBody>
      </p:sp>
      <p:sp>
        <p:nvSpPr>
          <p:cNvPr id="4" name="Slide Number Placeholder 3"/>
          <p:cNvSpPr>
            <a:spLocks noGrp="1"/>
          </p:cNvSpPr>
          <p:nvPr>
            <p:ph type="sldNum" sz="quarter" idx="10"/>
          </p:nvPr>
        </p:nvSpPr>
        <p:spPr/>
        <p:txBody>
          <a:bodyPr/>
          <a:lstStyle/>
          <a:p>
            <a:fld id="{3E8B9E4A-87F6-405A-BC2D-226273F4F994}" type="slidenum">
              <a:rPr lang="en-US" smtClean="0"/>
              <a:pPr/>
              <a:t>34</a:t>
            </a:fld>
            <a:endParaRPr lang="en-US" dirty="0"/>
          </a:p>
        </p:txBody>
      </p:sp>
    </p:spTree>
    <p:extLst>
      <p:ext uri="{BB962C8B-B14F-4D97-AF65-F5344CB8AC3E}">
        <p14:creationId xmlns:p14="http://schemas.microsoft.com/office/powerpoint/2010/main" val="1776956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8581" y="4415791"/>
            <a:ext cx="6450143" cy="4183380"/>
          </a:xfrm>
        </p:spPr>
        <p:txBody>
          <a:bodyPr>
            <a:normAutofit/>
          </a:bodyPr>
          <a:lstStyle/>
          <a:p>
            <a:pPr marL="329767" indent="-329767">
              <a:spcBef>
                <a:spcPts val="192"/>
              </a:spcBef>
              <a:spcAft>
                <a:spcPts val="192"/>
              </a:spcAft>
              <a:buClr>
                <a:srgbClr val="7AB800"/>
              </a:buClr>
            </a:pPr>
            <a:r>
              <a:rPr lang="en-US" i="0" dirty="0"/>
              <a:t>Also, generally cell efficiencies occur at 0.25%-0.5/year in the lab, and it takes 1-2 years (or longer) for this to translate to the commercial market</a:t>
            </a:r>
          </a:p>
        </p:txBody>
      </p:sp>
      <p:sp>
        <p:nvSpPr>
          <p:cNvPr id="4" name="Slide Number Placeholder 3"/>
          <p:cNvSpPr>
            <a:spLocks noGrp="1"/>
          </p:cNvSpPr>
          <p:nvPr>
            <p:ph type="sldNum" sz="quarter" idx="10"/>
          </p:nvPr>
        </p:nvSpPr>
        <p:spPr/>
        <p:txBody>
          <a:bodyPr/>
          <a:lstStyle/>
          <a:p>
            <a:fld id="{6B2EEA25-8A36-4185-A0C4-825892B0B442}" type="slidenum">
              <a:rPr lang="en-US" smtClean="0"/>
              <a:pPr/>
              <a:t>35</a:t>
            </a:fld>
            <a:endParaRPr lang="en-US" dirty="0"/>
          </a:p>
        </p:txBody>
      </p:sp>
    </p:spTree>
    <p:extLst>
      <p:ext uri="{BB962C8B-B14F-4D97-AF65-F5344CB8AC3E}">
        <p14:creationId xmlns:p14="http://schemas.microsoft.com/office/powerpoint/2010/main" val="2525593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latin typeface="Calibri"/>
              <a:ea typeface="+mn-ea"/>
            </a:endParaRPr>
          </a:p>
        </p:txBody>
      </p:sp>
      <p:sp>
        <p:nvSpPr>
          <p:cNvPr id="4" name="Slide Number Placeholder 3"/>
          <p:cNvSpPr>
            <a:spLocks noGrp="1"/>
          </p:cNvSpPr>
          <p:nvPr>
            <p:ph type="sldNum" sz="quarter" idx="10"/>
          </p:nvPr>
        </p:nvSpPr>
        <p:spPr/>
        <p:txBody>
          <a:bodyPr/>
          <a:lstStyle/>
          <a:p>
            <a:fld id="{3E8B9E4A-87F6-405A-BC2D-226273F4F994}" type="slidenum">
              <a:rPr lang="en-US" smtClean="0"/>
              <a:pPr/>
              <a:t>38</a:t>
            </a:fld>
            <a:endParaRPr lang="en-US" dirty="0"/>
          </a:p>
        </p:txBody>
      </p:sp>
    </p:spTree>
    <p:extLst>
      <p:ext uri="{BB962C8B-B14F-4D97-AF65-F5344CB8AC3E}">
        <p14:creationId xmlns:p14="http://schemas.microsoft.com/office/powerpoint/2010/main" val="3634300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a:solidFill>
                <a:schemeClr val="tx1"/>
              </a:solidFill>
              <a:latin typeface="Arial" charset="0"/>
              <a:ea typeface="+mn-ea"/>
              <a:cs typeface="Arial" charset="0"/>
            </a:endParaRPr>
          </a:p>
          <a:p>
            <a:r>
              <a:rPr lang="en-US" sz="1200" kern="1200" baseline="0" dirty="0">
                <a:solidFill>
                  <a:schemeClr val="tx1"/>
                </a:solidFill>
                <a:latin typeface="Arial" charset="0"/>
                <a:ea typeface="+mn-ea"/>
                <a:cs typeface="Arial" charset="0"/>
              </a:rPr>
              <a:t>Perhaps the most important value that grid connectivity provides consumers, especially those with distributed generation, is the ability to install any size DER that can be connected to the grid. A utility connection enables consumers to transact energy with the utility grid, getting energy when the customer needs it and sending energy back to the grid when the customer is producing more than is needed. This benefit, in effect, shifts risks with respect to the size of the energy resource from the individual user to the party responsible for the resources and operation of the grid.</a:t>
            </a:r>
          </a:p>
          <a:p>
            <a:endParaRPr lang="en-US" sz="1200" kern="1200" baseline="0" dirty="0">
              <a:solidFill>
                <a:schemeClr val="tx1"/>
              </a:solidFill>
              <a:latin typeface="Arial" charset="0"/>
              <a:ea typeface="+mn-ea"/>
              <a:cs typeface="Arial" charset="0"/>
            </a:endParaRPr>
          </a:p>
          <a:p>
            <a:r>
              <a:rPr lang="en-US" sz="1200" kern="1200" baseline="0" dirty="0">
                <a:solidFill>
                  <a:schemeClr val="tx1"/>
                </a:solidFill>
                <a:latin typeface="Arial" charset="0"/>
                <a:ea typeface="+mn-ea"/>
                <a:cs typeface="Arial" charset="0"/>
              </a:rPr>
              <a:t>The figure above shows simulated results in which a customer offsets the total energy consumption for the day. However, only about 30% of the energy is “self-consumed” at the instant of consumption (as is consistent with a number of German studies which estimate self-consumption for an average consumer without storage to be 20-40%)</a:t>
            </a:r>
          </a:p>
          <a:p>
            <a:endParaRPr lang="en-US" dirty="0"/>
          </a:p>
        </p:txBody>
      </p:sp>
      <p:sp>
        <p:nvSpPr>
          <p:cNvPr id="4" name="Slide Number Placeholder 3"/>
          <p:cNvSpPr>
            <a:spLocks noGrp="1"/>
          </p:cNvSpPr>
          <p:nvPr>
            <p:ph type="sldNum" sz="quarter" idx="10"/>
          </p:nvPr>
        </p:nvSpPr>
        <p:spPr/>
        <p:txBody>
          <a:bodyPr/>
          <a:lstStyle/>
          <a:p>
            <a:fld id="{3E8B9E4A-87F6-405A-BC2D-226273F4F994}" type="slidenum">
              <a:rPr lang="en-US" smtClean="0"/>
              <a:pPr/>
              <a:t>39</a:t>
            </a:fld>
            <a:endParaRPr lang="en-US" dirty="0"/>
          </a:p>
        </p:txBody>
      </p:sp>
    </p:spTree>
    <p:extLst>
      <p:ext uri="{BB962C8B-B14F-4D97-AF65-F5344CB8AC3E}">
        <p14:creationId xmlns:p14="http://schemas.microsoft.com/office/powerpoint/2010/main" val="2069200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41</a:t>
            </a:fld>
            <a:endParaRPr lang="en-US" dirty="0"/>
          </a:p>
        </p:txBody>
      </p:sp>
    </p:spTree>
    <p:extLst>
      <p:ext uri="{BB962C8B-B14F-4D97-AF65-F5344CB8AC3E}">
        <p14:creationId xmlns:p14="http://schemas.microsoft.com/office/powerpoint/2010/main" val="379094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14195-89F6-4862-9922-F05C2B51C2A2}" type="slidenum">
              <a:rPr lang="en-US"/>
              <a:pPr/>
              <a:t>2</a:t>
            </a:fld>
            <a:endParaRPr lang="en-US" dirty="0"/>
          </a:p>
        </p:txBody>
      </p:sp>
      <p:sp>
        <p:nvSpPr>
          <p:cNvPr id="1063938" name="Rectangle 2"/>
          <p:cNvSpPr>
            <a:spLocks noGrp="1" noRot="1" noChangeAspect="1" noChangeArrowheads="1" noTextEdit="1"/>
          </p:cNvSpPr>
          <p:nvPr>
            <p:ph type="sldImg"/>
            <p:custDataLst>
              <p:tags r:id="rId1"/>
            </p:custDataLst>
          </p:nvPr>
        </p:nvSpPr>
        <p:spPr>
          <a:ln/>
        </p:spPr>
      </p:sp>
      <p:sp>
        <p:nvSpPr>
          <p:cNvPr id="10639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24108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degrees</a:t>
            </a:r>
            <a:r>
              <a:rPr lang="en-US" baseline="0" dirty="0"/>
              <a:t> Celsius</a:t>
            </a:r>
          </a:p>
          <a:p>
            <a:r>
              <a:rPr lang="en-US" dirty="0"/>
              <a:t>Two degrees, at first glance, might seem an unremarkable, modest uptick in the temperature scale. But climate scientists warn that, in an increasingly warming world, this measure in fact represents a crucial tipping point.</a:t>
            </a:r>
          </a:p>
          <a:p>
            <a:r>
              <a:rPr lang="en-US" dirty="0"/>
              <a:t>The global average temperature has climbed 0.85 C (from 0.65 C to 1.06 C) during the period from 1880 to 2012, according to the UN’s Intergovernmental Panel on Climate Change. Climate scientists are warning that the industrialized world must now strive to hold the temperature to less than a two-degree increase by the end of the century.</a:t>
            </a:r>
          </a:p>
          <a:p>
            <a:r>
              <a:rPr lang="en-US" dirty="0"/>
              <a:t>It won't be easy. Britain’s Met Office, which monitors weather and climate change, warns the average global temperature will reach the 1 C increase from pre-industrial times this year for the first time, in part owing to the warming El Nino weather phenomenon.</a:t>
            </a:r>
          </a:p>
          <a:p>
            <a:r>
              <a:rPr lang="en-US" dirty="0"/>
              <a:t>In simple terms, this means the planet will be halfway to reaching the two-degree limit — which some scientists feel is certain to be breached.</a:t>
            </a:r>
          </a:p>
          <a:p>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42</a:t>
            </a:fld>
            <a:endParaRPr lang="en-US" dirty="0"/>
          </a:p>
        </p:txBody>
      </p:sp>
    </p:spTree>
    <p:extLst>
      <p:ext uri="{BB962C8B-B14F-4D97-AF65-F5344CB8AC3E}">
        <p14:creationId xmlns:p14="http://schemas.microsoft.com/office/powerpoint/2010/main" val="164607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3</a:t>
            </a:fld>
            <a:endParaRPr lang="en-US" dirty="0"/>
          </a:p>
        </p:txBody>
      </p:sp>
    </p:spTree>
    <p:extLst>
      <p:ext uri="{BB962C8B-B14F-4D97-AF65-F5344CB8AC3E}">
        <p14:creationId xmlns:p14="http://schemas.microsoft.com/office/powerpoint/2010/main" val="321604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7B07743-ADCA-47D3-BEE4-86245A31DC68}" type="slidenum">
              <a:rPr lang="en-US" smtClean="0">
                <a:cs typeface="Arial" charset="0"/>
              </a:rPr>
              <a:pPr/>
              <a:t>4</a:t>
            </a:fld>
            <a:endParaRPr lang="en-US" dirty="0">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571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8</a:t>
            </a:fld>
            <a:endParaRPr lang="en-US" dirty="0"/>
          </a:p>
        </p:txBody>
      </p:sp>
    </p:spTree>
    <p:extLst>
      <p:ext uri="{BB962C8B-B14F-4D97-AF65-F5344CB8AC3E}">
        <p14:creationId xmlns:p14="http://schemas.microsoft.com/office/powerpoint/2010/main" val="19213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14</a:t>
            </a:fld>
            <a:endParaRPr lang="en-US" dirty="0"/>
          </a:p>
        </p:txBody>
      </p:sp>
    </p:spTree>
    <p:extLst>
      <p:ext uri="{BB962C8B-B14F-4D97-AF65-F5344CB8AC3E}">
        <p14:creationId xmlns:p14="http://schemas.microsoft.com/office/powerpoint/2010/main" val="3417223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pPr>
              <a:defRPr/>
            </a:pPr>
            <a:fld id="{F57BC4F5-4BE7-4448-9F7D-D47977F3A04E}" type="slidenum">
              <a:rPr lang="en-US" smtClean="0"/>
              <a:pPr>
                <a:defRPr/>
              </a:pPr>
              <a:t>21</a:t>
            </a:fld>
            <a:endParaRPr lang="en-US" dirty="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How do we decide which rate is best for current circumstances? Future needs?</a:t>
            </a:r>
          </a:p>
        </p:txBody>
      </p:sp>
    </p:spTree>
    <p:extLst>
      <p:ext uri="{BB962C8B-B14F-4D97-AF65-F5344CB8AC3E}">
        <p14:creationId xmlns:p14="http://schemas.microsoft.com/office/powerpoint/2010/main" val="254122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47CD8-61D0-43C2-9703-73332FDB1763}" type="slidenum">
              <a:rPr lang="en-US" smtClean="0"/>
              <a:pPr>
                <a:defRPr/>
              </a:pPr>
              <a:t>24</a:t>
            </a:fld>
            <a:endParaRPr lang="en-US" dirty="0"/>
          </a:p>
        </p:txBody>
      </p:sp>
    </p:spTree>
    <p:extLst>
      <p:ext uri="{BB962C8B-B14F-4D97-AF65-F5344CB8AC3E}">
        <p14:creationId xmlns:p14="http://schemas.microsoft.com/office/powerpoint/2010/main" val="508787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6D6EEE-E783-4872-A56C-F954102C6A6A}" type="slidenum">
              <a:rPr lang="en-US"/>
              <a:pPr/>
              <a:t>25</a:t>
            </a:fld>
            <a:endParaRPr lang="en-US" dirty="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xfrm>
            <a:off x="710892" y="4460168"/>
            <a:ext cx="5680693" cy="4224494"/>
          </a:xfrm>
        </p:spPr>
        <p:txBody>
          <a:bodyPr/>
          <a:lstStyle/>
          <a:p>
            <a:endParaRPr lang="en-US" dirty="0"/>
          </a:p>
        </p:txBody>
      </p:sp>
    </p:spTree>
    <p:extLst>
      <p:ext uri="{BB962C8B-B14F-4D97-AF65-F5344CB8AC3E}">
        <p14:creationId xmlns:p14="http://schemas.microsoft.com/office/powerpoint/2010/main" val="1600163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PRI Title Slide">
    <p:spTree>
      <p:nvGrpSpPr>
        <p:cNvPr id="1" name=""/>
        <p:cNvGrpSpPr/>
        <p:nvPr/>
      </p:nvGrpSpPr>
      <p:grpSpPr>
        <a:xfrm>
          <a:off x="0" y="0"/>
          <a:ext cx="0" cy="0"/>
          <a:chOff x="0" y="0"/>
          <a:chExt cx="0" cy="0"/>
        </a:xfrm>
      </p:grpSpPr>
      <p:sp>
        <p:nvSpPr>
          <p:cNvPr id="28708" name="Rectangle 36"/>
          <p:cNvSpPr>
            <a:spLocks noGrp="1" noChangeArrowheads="1"/>
          </p:cNvSpPr>
          <p:nvPr>
            <p:ph type="subTitle" sz="quarter" idx="1"/>
          </p:nvPr>
        </p:nvSpPr>
        <p:spPr>
          <a:xfrm>
            <a:off x="274320" y="4114800"/>
            <a:ext cx="4572000" cy="2286000"/>
          </a:xfrm>
        </p:spPr>
        <p:txBody>
          <a:bodyPr>
            <a:normAutofit/>
          </a:bodyPr>
          <a:lstStyle>
            <a:lvl1pPr marL="0" indent="0" algn="r">
              <a:spcAft>
                <a:spcPts val="1200"/>
              </a:spcAft>
              <a:buFontTx/>
              <a:buNone/>
              <a:defRPr sz="18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274320" y="777240"/>
            <a:ext cx="4572000" cy="3108960"/>
          </a:xfrm>
        </p:spPr>
        <p:txBody>
          <a:bodyPr anchor="b">
            <a:normAutofit/>
          </a:bodyPr>
          <a:lstStyle>
            <a:lvl1pPr algn="r">
              <a:spcAft>
                <a:spcPts val="600"/>
              </a:spcAft>
              <a:defRPr sz="3200">
                <a:solidFill>
                  <a:schemeClr val="tx2"/>
                </a:solidFill>
              </a:defRPr>
            </a:lvl1pPr>
          </a:lstStyle>
          <a:p>
            <a:r>
              <a:rPr lang="en-US"/>
              <a:t>Click to edit Master title style</a:t>
            </a:r>
            <a:endParaRPr lang="en-US" dirty="0"/>
          </a:p>
        </p:txBody>
      </p:sp>
      <p:pic>
        <p:nvPicPr>
          <p:cNvPr id="7" name="Picture 6" descr="EPRI logo 2014_RGB_PPT-Large.jpg"/>
          <p:cNvPicPr>
            <a:picLocks noChangeAspect="1"/>
          </p:cNvPicPr>
          <p:nvPr userDrawn="1"/>
        </p:nvPicPr>
        <p:blipFill>
          <a:blip r:embed="rId2" cstate="print"/>
          <a:stretch>
            <a:fillRect/>
          </a:stretch>
        </p:blipFill>
        <p:spPr>
          <a:xfrm>
            <a:off x="6583680" y="365760"/>
            <a:ext cx="2286000" cy="372289"/>
          </a:xfrm>
          <a:prstGeom prst="rect">
            <a:avLst/>
          </a:prstGeom>
        </p:spPr>
      </p:pic>
      <p:sp>
        <p:nvSpPr>
          <p:cNvPr id="8" name="Text Box 47"/>
          <p:cNvSpPr txBox="1">
            <a:spLocks noChangeArrowheads="1"/>
          </p:cNvSpPr>
          <p:nvPr userDrawn="1"/>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2015 Electric Power Research Institute, Inc. All rights reserved.</a:t>
            </a:r>
            <a:endParaRPr lang="en-US" sz="700" dirty="0">
              <a:solidFill>
                <a:schemeClr val="bg1">
                  <a:lumMod val="50000"/>
                </a:schemeClr>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7760" y="1188720"/>
            <a:ext cx="4206240" cy="2587752"/>
          </a:xfrm>
          <a:prstGeom prst="rect">
            <a:avLst/>
          </a:prstGeom>
          <a:effectLst>
            <a:reflection blurRad="6350" stA="35000" endPos="35000" dir="5400000" sy="-100000" algn="bl" rotWithShape="0"/>
          </a:effectLst>
        </p:spPr>
      </p:pic>
    </p:spTree>
    <p:extLst>
      <p:ext uri="{BB962C8B-B14F-4D97-AF65-F5344CB8AC3E}">
        <p14:creationId xmlns:p14="http://schemas.microsoft.com/office/powerpoint/2010/main" val="52653216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0"/>
            <a:ext cx="8595360" cy="73152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74320" y="1005840"/>
            <a:ext cx="4206240" cy="639762"/>
          </a:xfr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74320" y="1737360"/>
            <a:ext cx="4206240" cy="466344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005840"/>
            <a:ext cx="4206240" cy="639762"/>
          </a:xfr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39" y="1737360"/>
            <a:ext cx="4206240" cy="466344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270149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20" y="182563"/>
            <a:ext cx="8595360" cy="731520"/>
          </a:xfrm>
        </p:spPr>
        <p:txBody>
          <a:bodyPr/>
          <a:lstStyle/>
          <a:p>
            <a:r>
              <a:rPr lang="en-US"/>
              <a:t>Click to edit Master title style</a:t>
            </a:r>
          </a:p>
        </p:txBody>
      </p:sp>
    </p:spTree>
    <p:extLst>
      <p:ext uri="{BB962C8B-B14F-4D97-AF65-F5344CB8AC3E}">
        <p14:creationId xmlns:p14="http://schemas.microsoft.com/office/powerpoint/2010/main" val="323624476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59148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a:t>Click to edit Master title style</a:t>
            </a:r>
          </a:p>
        </p:txBody>
      </p:sp>
      <p:sp>
        <p:nvSpPr>
          <p:cNvPr id="3" name="Chart Placeholder 2"/>
          <p:cNvSpPr>
            <a:spLocks noGrp="1"/>
          </p:cNvSpPr>
          <p:nvPr>
            <p:ph type="chart" idx="1"/>
          </p:nvPr>
        </p:nvSpPr>
        <p:spPr>
          <a:xfrm>
            <a:off x="365760" y="1280160"/>
            <a:ext cx="8412480" cy="5029200"/>
          </a:xfrm>
        </p:spPr>
        <p:txBody>
          <a:bodyPr/>
          <a:lstStyle/>
          <a:p>
            <a:r>
              <a:rPr lang="en-US" dirty="0"/>
              <a:t>Click icon to add chart</a:t>
            </a:r>
          </a:p>
        </p:txBody>
      </p:sp>
    </p:spTree>
    <p:extLst>
      <p:ext uri="{BB962C8B-B14F-4D97-AF65-F5344CB8AC3E}">
        <p14:creationId xmlns:p14="http://schemas.microsoft.com/office/powerpoint/2010/main" val="86089014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ENV Title Slide">
    <p:spTree>
      <p:nvGrpSpPr>
        <p:cNvPr id="1" name=""/>
        <p:cNvGrpSpPr/>
        <p:nvPr/>
      </p:nvGrpSpPr>
      <p:grpSpPr>
        <a:xfrm>
          <a:off x="0" y="0"/>
          <a:ext cx="0" cy="0"/>
          <a:chOff x="0" y="0"/>
          <a:chExt cx="0" cy="0"/>
        </a:xfrm>
      </p:grpSpPr>
      <p:sp>
        <p:nvSpPr>
          <p:cNvPr id="28708" name="Rectangle 36"/>
          <p:cNvSpPr>
            <a:spLocks noGrp="1" noChangeArrowheads="1"/>
          </p:cNvSpPr>
          <p:nvPr>
            <p:ph type="subTitle" sz="quarter" idx="1"/>
          </p:nvPr>
        </p:nvSpPr>
        <p:spPr>
          <a:xfrm>
            <a:off x="274320" y="4114800"/>
            <a:ext cx="4572000" cy="2286000"/>
          </a:xfrm>
        </p:spPr>
        <p:txBody>
          <a:bodyPr>
            <a:normAutofit/>
          </a:bodyPr>
          <a:lstStyle>
            <a:lvl1pPr marL="0" indent="0" algn="r">
              <a:spcAft>
                <a:spcPts val="1200"/>
              </a:spcAft>
              <a:buFontTx/>
              <a:buNone/>
              <a:defRPr sz="18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274320" y="777240"/>
            <a:ext cx="4572000" cy="3108960"/>
          </a:xfrm>
        </p:spPr>
        <p:txBody>
          <a:bodyPr anchor="b">
            <a:normAutofit/>
          </a:bodyPr>
          <a:lstStyle>
            <a:lvl1pPr algn="r">
              <a:spcAft>
                <a:spcPts val="600"/>
              </a:spcAft>
              <a:defRPr sz="3200">
                <a:solidFill>
                  <a:schemeClr val="tx2"/>
                </a:solidFill>
              </a:defRPr>
            </a:lvl1pPr>
          </a:lstStyle>
          <a:p>
            <a:r>
              <a:rPr lang="en-US"/>
              <a:t>Click to edit Master title style</a:t>
            </a:r>
            <a:endParaRPr lang="en-US" dirty="0"/>
          </a:p>
        </p:txBody>
      </p:sp>
      <p:pic>
        <p:nvPicPr>
          <p:cNvPr id="7" name="Picture 6" descr="EPRI logo 2014_RGB_PPT-Large.jpg"/>
          <p:cNvPicPr>
            <a:picLocks noChangeAspect="1"/>
          </p:cNvPicPr>
          <p:nvPr userDrawn="1"/>
        </p:nvPicPr>
        <p:blipFill>
          <a:blip r:embed="rId2" cstate="print"/>
          <a:stretch>
            <a:fillRect/>
          </a:stretch>
        </p:blipFill>
        <p:spPr>
          <a:xfrm>
            <a:off x="6583680" y="365760"/>
            <a:ext cx="2286000" cy="372289"/>
          </a:xfrm>
          <a:prstGeom prst="rect">
            <a:avLst/>
          </a:prstGeom>
        </p:spPr>
      </p:pic>
      <p:sp>
        <p:nvSpPr>
          <p:cNvPr id="8" name="Text Box 47"/>
          <p:cNvSpPr txBox="1">
            <a:spLocks noChangeArrowheads="1"/>
          </p:cNvSpPr>
          <p:nvPr userDrawn="1"/>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2015 Electric Power Research Institute, Inc. All rights reserved.</a:t>
            </a:r>
            <a:endParaRPr lang="en-US" sz="700" dirty="0">
              <a:solidFill>
                <a:schemeClr val="bg1">
                  <a:lumMod val="50000"/>
                </a:scheme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7760" y="1193994"/>
            <a:ext cx="4206240" cy="2587752"/>
          </a:xfrm>
          <a:prstGeom prst="rect">
            <a:avLst/>
          </a:prstGeom>
          <a:effectLst>
            <a:reflection blurRad="6350" stA="35000" endPos="35000" dir="5400000" sy="-100000" algn="bl" rotWithShape="0"/>
          </a:effectLst>
        </p:spPr>
      </p:pic>
    </p:spTree>
    <p:extLst>
      <p:ext uri="{BB962C8B-B14F-4D97-AF65-F5344CB8AC3E}">
        <p14:creationId xmlns:p14="http://schemas.microsoft.com/office/powerpoint/2010/main" val="46885791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GEN Title Slide">
    <p:spTree>
      <p:nvGrpSpPr>
        <p:cNvPr id="1" name=""/>
        <p:cNvGrpSpPr/>
        <p:nvPr/>
      </p:nvGrpSpPr>
      <p:grpSpPr>
        <a:xfrm>
          <a:off x="0" y="0"/>
          <a:ext cx="0" cy="0"/>
          <a:chOff x="0" y="0"/>
          <a:chExt cx="0" cy="0"/>
        </a:xfrm>
      </p:grpSpPr>
      <p:sp>
        <p:nvSpPr>
          <p:cNvPr id="28708" name="Rectangle 36"/>
          <p:cNvSpPr>
            <a:spLocks noGrp="1" noChangeArrowheads="1"/>
          </p:cNvSpPr>
          <p:nvPr>
            <p:ph type="subTitle" sz="quarter" idx="1"/>
          </p:nvPr>
        </p:nvSpPr>
        <p:spPr>
          <a:xfrm>
            <a:off x="274320" y="4114800"/>
            <a:ext cx="4572000" cy="2286000"/>
          </a:xfrm>
        </p:spPr>
        <p:txBody>
          <a:bodyPr>
            <a:normAutofit/>
          </a:bodyPr>
          <a:lstStyle>
            <a:lvl1pPr marL="0" indent="0" algn="r">
              <a:spcAft>
                <a:spcPts val="1200"/>
              </a:spcAft>
              <a:buFontTx/>
              <a:buNone/>
              <a:defRPr sz="18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274320" y="777240"/>
            <a:ext cx="4572000" cy="3108960"/>
          </a:xfrm>
        </p:spPr>
        <p:txBody>
          <a:bodyPr anchor="b">
            <a:normAutofit/>
          </a:bodyPr>
          <a:lstStyle>
            <a:lvl1pPr algn="r">
              <a:spcAft>
                <a:spcPts val="600"/>
              </a:spcAft>
              <a:defRPr sz="3200">
                <a:solidFill>
                  <a:schemeClr val="tx2"/>
                </a:solidFill>
              </a:defRPr>
            </a:lvl1pPr>
          </a:lstStyle>
          <a:p>
            <a:r>
              <a:rPr lang="en-US"/>
              <a:t>Click to edit Master title style</a:t>
            </a:r>
            <a:endParaRPr lang="en-US" dirty="0"/>
          </a:p>
        </p:txBody>
      </p:sp>
      <p:pic>
        <p:nvPicPr>
          <p:cNvPr id="7" name="Picture 6" descr="EPRI logo 2014_RGB_PPT-Large.jpg"/>
          <p:cNvPicPr>
            <a:picLocks noChangeAspect="1"/>
          </p:cNvPicPr>
          <p:nvPr userDrawn="1"/>
        </p:nvPicPr>
        <p:blipFill>
          <a:blip r:embed="rId2" cstate="print"/>
          <a:stretch>
            <a:fillRect/>
          </a:stretch>
        </p:blipFill>
        <p:spPr>
          <a:xfrm>
            <a:off x="6583680" y="365760"/>
            <a:ext cx="2286000" cy="372289"/>
          </a:xfrm>
          <a:prstGeom prst="rect">
            <a:avLst/>
          </a:prstGeom>
        </p:spPr>
      </p:pic>
      <p:sp>
        <p:nvSpPr>
          <p:cNvPr id="8" name="Text Box 47"/>
          <p:cNvSpPr txBox="1">
            <a:spLocks noChangeArrowheads="1"/>
          </p:cNvSpPr>
          <p:nvPr userDrawn="1"/>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2015 Electric Power Research Institute, Inc. All rights reserved.</a:t>
            </a:r>
            <a:endParaRPr lang="en-US" sz="700" dirty="0">
              <a:solidFill>
                <a:schemeClr val="bg1">
                  <a:lumMod val="50000"/>
                </a:schemeClr>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7760" y="1193994"/>
            <a:ext cx="4206240" cy="2587752"/>
          </a:xfrm>
          <a:prstGeom prst="rect">
            <a:avLst/>
          </a:prstGeom>
          <a:effectLst>
            <a:reflection blurRad="6350" stA="35000" endPos="35000" dir="5400000" sy="-100000" algn="bl" rotWithShape="0"/>
          </a:effectLst>
        </p:spPr>
      </p:pic>
    </p:spTree>
    <p:extLst>
      <p:ext uri="{BB962C8B-B14F-4D97-AF65-F5344CB8AC3E}">
        <p14:creationId xmlns:p14="http://schemas.microsoft.com/office/powerpoint/2010/main" val="319190670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NUC Title Slide">
    <p:spTree>
      <p:nvGrpSpPr>
        <p:cNvPr id="1" name=""/>
        <p:cNvGrpSpPr/>
        <p:nvPr/>
      </p:nvGrpSpPr>
      <p:grpSpPr>
        <a:xfrm>
          <a:off x="0" y="0"/>
          <a:ext cx="0" cy="0"/>
          <a:chOff x="0" y="0"/>
          <a:chExt cx="0" cy="0"/>
        </a:xfrm>
      </p:grpSpPr>
      <p:sp>
        <p:nvSpPr>
          <p:cNvPr id="28708" name="Rectangle 36"/>
          <p:cNvSpPr>
            <a:spLocks noGrp="1" noChangeArrowheads="1"/>
          </p:cNvSpPr>
          <p:nvPr>
            <p:ph type="subTitle" sz="quarter" idx="1"/>
          </p:nvPr>
        </p:nvSpPr>
        <p:spPr>
          <a:xfrm>
            <a:off x="274320" y="4114800"/>
            <a:ext cx="4572000" cy="2286000"/>
          </a:xfrm>
        </p:spPr>
        <p:txBody>
          <a:bodyPr>
            <a:normAutofit/>
          </a:bodyPr>
          <a:lstStyle>
            <a:lvl1pPr marL="0" indent="0" algn="r">
              <a:spcAft>
                <a:spcPts val="1200"/>
              </a:spcAft>
              <a:buFontTx/>
              <a:buNone/>
              <a:defRPr sz="18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274320" y="777240"/>
            <a:ext cx="4572000" cy="3108960"/>
          </a:xfrm>
        </p:spPr>
        <p:txBody>
          <a:bodyPr anchor="b">
            <a:normAutofit/>
          </a:bodyPr>
          <a:lstStyle>
            <a:lvl1pPr algn="r">
              <a:spcAft>
                <a:spcPts val="600"/>
              </a:spcAft>
              <a:defRPr sz="3200">
                <a:solidFill>
                  <a:schemeClr val="tx2"/>
                </a:solidFill>
              </a:defRPr>
            </a:lvl1pPr>
          </a:lstStyle>
          <a:p>
            <a:r>
              <a:rPr lang="en-US"/>
              <a:t>Click to edit Master title style</a:t>
            </a:r>
            <a:endParaRPr lang="en-US" dirty="0"/>
          </a:p>
        </p:txBody>
      </p:sp>
      <p:pic>
        <p:nvPicPr>
          <p:cNvPr id="7" name="Picture 6" descr="EPRI logo 2014_RGB_PPT-Large.jpg"/>
          <p:cNvPicPr>
            <a:picLocks noChangeAspect="1"/>
          </p:cNvPicPr>
          <p:nvPr userDrawn="1"/>
        </p:nvPicPr>
        <p:blipFill>
          <a:blip r:embed="rId2" cstate="print"/>
          <a:stretch>
            <a:fillRect/>
          </a:stretch>
        </p:blipFill>
        <p:spPr>
          <a:xfrm>
            <a:off x="6583680" y="365760"/>
            <a:ext cx="2286000" cy="372289"/>
          </a:xfrm>
          <a:prstGeom prst="rect">
            <a:avLst/>
          </a:prstGeom>
        </p:spPr>
      </p:pic>
      <p:sp>
        <p:nvSpPr>
          <p:cNvPr id="8" name="Text Box 47"/>
          <p:cNvSpPr txBox="1">
            <a:spLocks noChangeArrowheads="1"/>
          </p:cNvSpPr>
          <p:nvPr userDrawn="1"/>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2015 Electric Power Research Institute, Inc. All rights reserved.</a:t>
            </a:r>
            <a:endParaRPr lang="en-US" sz="700" dirty="0">
              <a:solidFill>
                <a:schemeClr val="bg1">
                  <a:lumMod val="50000"/>
                </a:schemeClr>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7760" y="1193994"/>
            <a:ext cx="4206240" cy="2587752"/>
          </a:xfrm>
          <a:prstGeom prst="rect">
            <a:avLst/>
          </a:prstGeom>
          <a:effectLst>
            <a:reflection blurRad="6350" stA="35000" endPos="35000" dir="5400000" sy="-100000" algn="bl" rotWithShape="0"/>
          </a:effectLst>
        </p:spPr>
      </p:pic>
    </p:spTree>
    <p:extLst>
      <p:ext uri="{BB962C8B-B14F-4D97-AF65-F5344CB8AC3E}">
        <p14:creationId xmlns:p14="http://schemas.microsoft.com/office/powerpoint/2010/main" val="80649204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PDU Title Slide">
    <p:spTree>
      <p:nvGrpSpPr>
        <p:cNvPr id="1" name=""/>
        <p:cNvGrpSpPr/>
        <p:nvPr/>
      </p:nvGrpSpPr>
      <p:grpSpPr>
        <a:xfrm>
          <a:off x="0" y="0"/>
          <a:ext cx="0" cy="0"/>
          <a:chOff x="0" y="0"/>
          <a:chExt cx="0" cy="0"/>
        </a:xfrm>
      </p:grpSpPr>
      <p:sp>
        <p:nvSpPr>
          <p:cNvPr id="28708" name="Rectangle 36"/>
          <p:cNvSpPr>
            <a:spLocks noGrp="1" noChangeArrowheads="1"/>
          </p:cNvSpPr>
          <p:nvPr>
            <p:ph type="subTitle" sz="quarter" idx="1"/>
          </p:nvPr>
        </p:nvSpPr>
        <p:spPr>
          <a:xfrm>
            <a:off x="274320" y="4114800"/>
            <a:ext cx="4572000" cy="2286000"/>
          </a:xfrm>
        </p:spPr>
        <p:txBody>
          <a:bodyPr>
            <a:normAutofit/>
          </a:bodyPr>
          <a:lstStyle>
            <a:lvl1pPr marL="0" indent="0" algn="r">
              <a:spcAft>
                <a:spcPts val="1200"/>
              </a:spcAft>
              <a:buFontTx/>
              <a:buNone/>
              <a:defRPr sz="18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274320" y="777240"/>
            <a:ext cx="4572000" cy="3108960"/>
          </a:xfrm>
        </p:spPr>
        <p:txBody>
          <a:bodyPr anchor="b">
            <a:normAutofit/>
          </a:bodyPr>
          <a:lstStyle>
            <a:lvl1pPr algn="r">
              <a:spcAft>
                <a:spcPts val="600"/>
              </a:spcAft>
              <a:defRPr sz="3200">
                <a:solidFill>
                  <a:schemeClr val="tx2"/>
                </a:solidFill>
              </a:defRPr>
            </a:lvl1pPr>
          </a:lstStyle>
          <a:p>
            <a:r>
              <a:rPr lang="en-US"/>
              <a:t>Click to edit Master title style</a:t>
            </a:r>
            <a:endParaRPr lang="en-US" dirty="0"/>
          </a:p>
        </p:txBody>
      </p:sp>
      <p:pic>
        <p:nvPicPr>
          <p:cNvPr id="7" name="Picture 6" descr="EPRI logo 2014_RGB_PPT-Large.jpg"/>
          <p:cNvPicPr>
            <a:picLocks noChangeAspect="1"/>
          </p:cNvPicPr>
          <p:nvPr userDrawn="1"/>
        </p:nvPicPr>
        <p:blipFill>
          <a:blip r:embed="rId2" cstate="print"/>
          <a:stretch>
            <a:fillRect/>
          </a:stretch>
        </p:blipFill>
        <p:spPr>
          <a:xfrm>
            <a:off x="6583680" y="365760"/>
            <a:ext cx="2286000" cy="372289"/>
          </a:xfrm>
          <a:prstGeom prst="rect">
            <a:avLst/>
          </a:prstGeom>
        </p:spPr>
      </p:pic>
      <p:sp>
        <p:nvSpPr>
          <p:cNvPr id="8" name="Text Box 47"/>
          <p:cNvSpPr txBox="1">
            <a:spLocks noChangeArrowheads="1"/>
          </p:cNvSpPr>
          <p:nvPr userDrawn="1"/>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2015 Electric Power Research Institute, Inc. All rights reserved.</a:t>
            </a:r>
            <a:endParaRPr lang="en-US" sz="700" dirty="0">
              <a:solidFill>
                <a:schemeClr val="bg1">
                  <a:lumMod val="50000"/>
                </a:schemeClr>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7760" y="1193994"/>
            <a:ext cx="4206240" cy="2587752"/>
          </a:xfrm>
          <a:prstGeom prst="rect">
            <a:avLst/>
          </a:prstGeom>
          <a:effectLst>
            <a:reflection blurRad="6350" stA="35000" endPos="35000" dir="5400000" sy="-100000" algn="bl" rotWithShape="0"/>
          </a:effectLst>
        </p:spPr>
      </p:pic>
    </p:spTree>
    <p:extLst>
      <p:ext uri="{BB962C8B-B14F-4D97-AF65-F5344CB8AC3E}">
        <p14:creationId xmlns:p14="http://schemas.microsoft.com/office/powerpoint/2010/main" val="155680703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IG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7760" y="1143000"/>
            <a:ext cx="4206240" cy="2593026"/>
          </a:xfrm>
          <a:prstGeom prst="rect">
            <a:avLst/>
          </a:prstGeom>
          <a:effectLst>
            <a:reflection blurRad="6350" stA="25000" endPos="55000" dist="76200" dir="5400000" sy="-100000" algn="bl" rotWithShape="0"/>
            <a:softEdge rad="25400"/>
          </a:effectLst>
        </p:spPr>
      </p:pic>
      <p:sp>
        <p:nvSpPr>
          <p:cNvPr id="28708" name="Rectangle 36"/>
          <p:cNvSpPr>
            <a:spLocks noGrp="1" noChangeArrowheads="1"/>
          </p:cNvSpPr>
          <p:nvPr>
            <p:ph type="subTitle" sz="quarter" idx="1"/>
          </p:nvPr>
        </p:nvSpPr>
        <p:spPr>
          <a:xfrm>
            <a:off x="274320" y="4114800"/>
            <a:ext cx="4572000" cy="2286000"/>
          </a:xfrm>
        </p:spPr>
        <p:txBody>
          <a:bodyPr>
            <a:normAutofit/>
          </a:bodyPr>
          <a:lstStyle>
            <a:lvl1pPr marL="0" indent="0" algn="r">
              <a:spcAft>
                <a:spcPts val="1200"/>
              </a:spcAft>
              <a:buFontTx/>
              <a:buNone/>
              <a:defRPr sz="18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274320" y="777240"/>
            <a:ext cx="4572000" cy="3108960"/>
          </a:xfrm>
        </p:spPr>
        <p:txBody>
          <a:bodyPr anchor="b">
            <a:normAutofit/>
          </a:bodyPr>
          <a:lstStyle>
            <a:lvl1pPr algn="r">
              <a:spcAft>
                <a:spcPts val="600"/>
              </a:spcAft>
              <a:defRPr sz="3200">
                <a:solidFill>
                  <a:schemeClr val="tx2"/>
                </a:solidFill>
              </a:defRPr>
            </a:lvl1pPr>
          </a:lstStyle>
          <a:p>
            <a:r>
              <a:rPr lang="en-US"/>
              <a:t>Click to edit Master title style</a:t>
            </a:r>
            <a:endParaRPr lang="en-US" dirty="0"/>
          </a:p>
        </p:txBody>
      </p:sp>
      <p:pic>
        <p:nvPicPr>
          <p:cNvPr id="7" name="Picture 6" descr="EPRI logo 2014_RGB_PPT-Large.jpg"/>
          <p:cNvPicPr>
            <a:picLocks noChangeAspect="1"/>
          </p:cNvPicPr>
          <p:nvPr userDrawn="1"/>
        </p:nvPicPr>
        <p:blipFill>
          <a:blip r:embed="rId3" cstate="print"/>
          <a:stretch>
            <a:fillRect/>
          </a:stretch>
        </p:blipFill>
        <p:spPr>
          <a:xfrm>
            <a:off x="6583680" y="365760"/>
            <a:ext cx="2286000" cy="372289"/>
          </a:xfrm>
          <a:prstGeom prst="rect">
            <a:avLst/>
          </a:prstGeom>
        </p:spPr>
      </p:pic>
      <p:sp>
        <p:nvSpPr>
          <p:cNvPr id="8" name="Text Box 47"/>
          <p:cNvSpPr txBox="1">
            <a:spLocks noChangeArrowheads="1"/>
          </p:cNvSpPr>
          <p:nvPr userDrawn="1"/>
        </p:nvSpPr>
        <p:spPr bwMode="auto">
          <a:xfrm>
            <a:off x="6309360"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2015 Electric Power Research Institute, Inc. All rights reserved.</a:t>
            </a:r>
            <a:endParaRPr lang="en-US" sz="700" dirty="0">
              <a:solidFill>
                <a:schemeClr val="bg1">
                  <a:lumMod val="50000"/>
                </a:schemeClr>
              </a:solidFill>
            </a:endParaRPr>
          </a:p>
        </p:txBody>
      </p:sp>
    </p:spTree>
    <p:extLst>
      <p:ext uri="{BB962C8B-B14F-4D97-AF65-F5344CB8AC3E}">
        <p14:creationId xmlns:p14="http://schemas.microsoft.com/office/powerpoint/2010/main" val="90616444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182563"/>
            <a:ext cx="8595360" cy="731520"/>
          </a:xfrm>
        </p:spPr>
        <p:txBody>
          <a:bodyPr>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274320" y="1005840"/>
            <a:ext cx="8595360" cy="5394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179460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1920240"/>
            <a:ext cx="8412480" cy="1371600"/>
          </a:xfrm>
        </p:spPr>
        <p:txBody>
          <a:bodyPr anchor="t"/>
          <a:lstStyle>
            <a:lvl1pPr algn="ctr">
              <a:defRPr sz="3200" b="1" cap="none"/>
            </a:lvl1pPr>
          </a:lstStyle>
          <a:p>
            <a:r>
              <a:rPr lang="en-US" dirty="0"/>
              <a:t>Click To Edit Master Title Style</a:t>
            </a:r>
          </a:p>
        </p:txBody>
      </p:sp>
      <p:sp>
        <p:nvSpPr>
          <p:cNvPr id="3" name="Text Placeholder 2"/>
          <p:cNvSpPr>
            <a:spLocks noGrp="1"/>
          </p:cNvSpPr>
          <p:nvPr>
            <p:ph type="body" idx="1"/>
          </p:nvPr>
        </p:nvSpPr>
        <p:spPr>
          <a:xfrm>
            <a:off x="365760" y="3383280"/>
            <a:ext cx="8412480" cy="1554480"/>
          </a:xfrm>
        </p:spPr>
        <p:txBody>
          <a:bodyPr anchor="t">
            <a:normAutofit/>
          </a:bodyP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5326978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4320" y="1005840"/>
            <a:ext cx="420624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005840"/>
            <a:ext cx="420624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81111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0" name="Text Box 36"/>
          <p:cNvSpPr txBox="1">
            <a:spLocks noChangeArrowheads="1"/>
          </p:cNvSpPr>
          <p:nvPr/>
        </p:nvSpPr>
        <p:spPr bwMode="auto">
          <a:xfrm>
            <a:off x="182880" y="6473711"/>
            <a:ext cx="608013"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bg1">
                    <a:lumMod val="50000"/>
                  </a:schemeClr>
                </a:solidFill>
              </a:rPr>
              <a:pPr algn="l">
                <a:spcBef>
                  <a:spcPts val="0"/>
                </a:spcBef>
              </a:pPr>
              <a:t>‹#›</a:t>
            </a:fld>
            <a:endParaRPr lang="en-US" sz="800" dirty="0">
              <a:solidFill>
                <a:schemeClr val="bg1">
                  <a:lumMod val="50000"/>
                </a:schemeClr>
              </a:solidFill>
            </a:endParaRPr>
          </a:p>
        </p:txBody>
      </p:sp>
      <p:sp>
        <p:nvSpPr>
          <p:cNvPr id="1026" name="Rectangle 2"/>
          <p:cNvSpPr>
            <a:spLocks noGrp="1" noChangeArrowheads="1"/>
          </p:cNvSpPr>
          <p:nvPr>
            <p:ph type="title"/>
          </p:nvPr>
        </p:nvSpPr>
        <p:spPr bwMode="auto">
          <a:xfrm>
            <a:off x="274320" y="182563"/>
            <a:ext cx="859536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274320" y="1005840"/>
            <a:ext cx="8595360" cy="53949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EPRI logo 2014_RGB.jpg"/>
          <p:cNvPicPr>
            <a:picLocks noChangeAspect="1"/>
          </p:cNvPicPr>
          <p:nvPr/>
        </p:nvPicPr>
        <p:blipFill>
          <a:blip r:embed="rId15" cstate="print"/>
          <a:stretch>
            <a:fillRect/>
          </a:stretch>
        </p:blipFill>
        <p:spPr>
          <a:xfrm>
            <a:off x="7315200" y="6492240"/>
            <a:ext cx="1554480" cy="287681"/>
          </a:xfrm>
          <a:prstGeom prst="rect">
            <a:avLst/>
          </a:prstGeom>
        </p:spPr>
      </p:pic>
      <p:cxnSp>
        <p:nvCxnSpPr>
          <p:cNvPr id="3" name="Straight Connector 2"/>
          <p:cNvCxnSpPr/>
          <p:nvPr userDrawn="1"/>
        </p:nvCxnSpPr>
        <p:spPr bwMode="auto">
          <a:xfrm>
            <a:off x="274320" y="6446520"/>
            <a:ext cx="8595360" cy="0"/>
          </a:xfrm>
          <a:prstGeom prst="line">
            <a:avLst/>
          </a:prstGeom>
          <a:solidFill>
            <a:schemeClr val="accent1"/>
          </a:solidFill>
          <a:ln w="9525" cap="flat" cmpd="sng" algn="ctr">
            <a:solidFill>
              <a:srgbClr val="D1D1D1"/>
            </a:solidFill>
            <a:prstDash val="solid"/>
            <a:round/>
            <a:headEnd type="none" w="med" len="med"/>
            <a:tailEnd type="none" w="med" len="med"/>
          </a:ln>
          <a:effectLst/>
        </p:spPr>
      </p:cxnSp>
      <p:sp>
        <p:nvSpPr>
          <p:cNvPr id="7" name="Text Box 47"/>
          <p:cNvSpPr txBox="1">
            <a:spLocks noChangeArrowheads="1"/>
          </p:cNvSpPr>
          <p:nvPr userDrawn="1"/>
        </p:nvSpPr>
        <p:spPr bwMode="auto">
          <a:xfrm>
            <a:off x="3190081"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2017 Electric Power Research Institute, Inc. All rights reserved.</a:t>
            </a:r>
            <a:endParaRPr lang="en-US" sz="700" dirty="0">
              <a:solidFill>
                <a:schemeClr val="bg1">
                  <a:lumMod val="50000"/>
                </a:schemeClr>
              </a:solidFill>
            </a:endParaRPr>
          </a:p>
        </p:txBody>
      </p:sp>
    </p:spTree>
    <p:extLst>
      <p:ext uri="{BB962C8B-B14F-4D97-AF65-F5344CB8AC3E}">
        <p14:creationId xmlns:p14="http://schemas.microsoft.com/office/powerpoint/2010/main" val="218475176"/>
      </p:ext>
    </p:extLst>
  </p:cSld>
  <p:clrMap bg1="lt1" tx1="dk1" bg2="lt2" tx2="dk2" accent1="accent1" accent2="accent2" accent3="accent3" accent4="accent4" accent5="accent5" accent6="accent6" hlink="hlink" folHlink="folHlink"/>
  <p:sldLayoutIdLst>
    <p:sldLayoutId id="2147483664" r:id="rId1"/>
    <p:sldLayoutId id="2147483672" r:id="rId2"/>
    <p:sldLayoutId id="2147483673" r:id="rId3"/>
    <p:sldLayoutId id="2147483674" r:id="rId4"/>
    <p:sldLayoutId id="2147483675" r:id="rId5"/>
    <p:sldLayoutId id="2147483676" r:id="rId6"/>
    <p:sldLayoutId id="2147483666" r:id="rId7"/>
    <p:sldLayoutId id="2147483667" r:id="rId8"/>
    <p:sldLayoutId id="2147483668" r:id="rId9"/>
    <p:sldLayoutId id="2147483669" r:id="rId10"/>
    <p:sldLayoutId id="2147483670" r:id="rId11"/>
    <p:sldLayoutId id="2147483671" r:id="rId12"/>
    <p:sldLayoutId id="2147483677" r:id="rId13"/>
  </p:sldLayoutIdLst>
  <p:transition spd="slow">
    <p:wipe/>
  </p:transition>
  <p:txStyles>
    <p:titleStyle>
      <a:lvl1pPr algn="l" rtl="0" eaLnBrk="1" fontAlgn="base" hangingPunct="1">
        <a:lnSpc>
          <a:spcPct val="100000"/>
        </a:lnSpc>
        <a:spcBef>
          <a:spcPct val="0"/>
        </a:spcBef>
        <a:spcAft>
          <a:spcPct val="0"/>
        </a:spcAft>
        <a:defRPr sz="24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173038" indent="-173038" algn="l" rtl="0" eaLnBrk="1" fontAlgn="base" hangingPunct="1">
        <a:lnSpc>
          <a:spcPct val="100000"/>
        </a:lnSpc>
        <a:spcBef>
          <a:spcPct val="0"/>
        </a:spcBef>
        <a:spcAft>
          <a:spcPts val="600"/>
        </a:spcAft>
        <a:buClr>
          <a:schemeClr val="tx2"/>
        </a:buClr>
        <a:buFont typeface="Wingdings" panose="05000000000000000000" pitchFamily="2" charset="2"/>
        <a:buChar char="§"/>
        <a:defRPr sz="2400">
          <a:solidFill>
            <a:schemeClr val="tx1"/>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000">
          <a:solidFill>
            <a:schemeClr val="tx1"/>
          </a:solidFill>
          <a:latin typeface="+mn-lt"/>
        </a:defRPr>
      </a:lvl2pPr>
      <a:lvl3pPr marL="798513" indent="-166688"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3pPr>
      <a:lvl4pPr marL="1196975" indent="-223838" algn="l" rtl="0" eaLnBrk="1" fontAlgn="base" hangingPunct="1">
        <a:lnSpc>
          <a:spcPct val="100000"/>
        </a:lnSpc>
        <a:spcBef>
          <a:spcPct val="0"/>
        </a:spcBef>
        <a:spcAft>
          <a:spcPts val="600"/>
        </a:spcAft>
        <a:buClr>
          <a:schemeClr val="tx2"/>
        </a:buClr>
        <a:buChar char="–"/>
        <a:defRPr sz="2000">
          <a:solidFill>
            <a:schemeClr val="tx1"/>
          </a:solidFill>
          <a:latin typeface="+mn-lt"/>
        </a:defRPr>
      </a:lvl4pPr>
      <a:lvl5pPr marL="1487488" indent="-174625"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328268" y="619760"/>
            <a:ext cx="4649819" cy="2461325"/>
          </a:xfrm>
        </p:spPr>
        <p:txBody>
          <a:bodyPr>
            <a:noAutofit/>
          </a:bodyPr>
          <a:lstStyle/>
          <a:p>
            <a:pPr algn="ctr">
              <a:spcAft>
                <a:spcPts val="0"/>
              </a:spcAft>
            </a:pPr>
            <a:r>
              <a:rPr lang="en-US" dirty="0"/>
              <a:t>Electric Utility Marketplace</a:t>
            </a:r>
            <a:br>
              <a:rPr lang="en-US" dirty="0"/>
            </a:br>
            <a:br>
              <a:rPr lang="en-US" dirty="0"/>
            </a:br>
            <a:r>
              <a:rPr lang="en-US" sz="2800" i="1" dirty="0">
                <a:solidFill>
                  <a:schemeClr val="bg2">
                    <a:lumMod val="75000"/>
                  </a:schemeClr>
                </a:solidFill>
              </a:rPr>
              <a:t>Trends in Policy, Technology &amp; Priority</a:t>
            </a:r>
          </a:p>
        </p:txBody>
      </p:sp>
      <p:sp>
        <p:nvSpPr>
          <p:cNvPr id="4" name="Rectangle 3"/>
          <p:cNvSpPr txBox="1">
            <a:spLocks noChangeArrowheads="1"/>
          </p:cNvSpPr>
          <p:nvPr/>
        </p:nvSpPr>
        <p:spPr bwMode="auto">
          <a:xfrm>
            <a:off x="67326" y="3381830"/>
            <a:ext cx="5171704" cy="1795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ts val="0"/>
              </a:spcAft>
              <a:buClr>
                <a:schemeClr val="tx2"/>
              </a:buClr>
              <a:buSzTx/>
              <a:buFontTx/>
              <a:buNone/>
              <a:tabLst/>
              <a:defRPr/>
            </a:pPr>
            <a:r>
              <a:rPr lang="en-US" sz="2400" b="1" kern="0" dirty="0">
                <a:latin typeface="+mn-lt"/>
              </a:rPr>
              <a:t> The Central District Power Accountants Association</a:t>
            </a:r>
          </a:p>
          <a:p>
            <a:pPr marL="0" marR="0" lvl="0" indent="0" algn="ctr" defTabSz="914400" rtl="0" eaLnBrk="1" fontAlgn="base" latinLnBrk="0" hangingPunct="1">
              <a:lnSpc>
                <a:spcPct val="100000"/>
              </a:lnSpc>
              <a:spcBef>
                <a:spcPct val="0"/>
              </a:spcBef>
              <a:spcAft>
                <a:spcPts val="0"/>
              </a:spcAft>
              <a:buClr>
                <a:schemeClr val="tx2"/>
              </a:buClr>
              <a:buSzTx/>
              <a:buFontTx/>
              <a:buNone/>
              <a:tabLst/>
              <a:defRPr/>
            </a:pPr>
            <a:r>
              <a:rPr lang="en-US" sz="2000" b="1" i="1" kern="0" dirty="0">
                <a:latin typeface="+mn-lt"/>
              </a:rPr>
              <a:t>Joint Meeting</a:t>
            </a:r>
          </a:p>
          <a:p>
            <a:pPr marL="0" marR="0" lvl="0" indent="0" algn="ctr" defTabSz="914400" rtl="0" eaLnBrk="1" fontAlgn="base" latinLnBrk="0" hangingPunct="1">
              <a:lnSpc>
                <a:spcPct val="100000"/>
              </a:lnSpc>
              <a:spcBef>
                <a:spcPct val="0"/>
              </a:spcBef>
              <a:spcAft>
                <a:spcPts val="0"/>
              </a:spcAft>
              <a:buClr>
                <a:schemeClr val="tx2"/>
              </a:buClr>
              <a:buSzTx/>
              <a:buFontTx/>
              <a:buNone/>
              <a:tabLst/>
              <a:defRPr/>
            </a:pPr>
            <a:r>
              <a:rPr kumimoji="0" lang="en-US" sz="2400" b="1" i="0" u="none" strike="noStrike" kern="0" cap="none" spc="0" normalizeH="0" baseline="0" noProof="0" dirty="0">
                <a:ln>
                  <a:noFill/>
                </a:ln>
                <a:solidFill>
                  <a:srgbClr val="000000"/>
                </a:solidFill>
                <a:effectLst/>
                <a:uLnTx/>
                <a:uFillTx/>
                <a:latin typeface="+mn-lt"/>
              </a:rPr>
              <a:t>Huntsville, Alabama</a:t>
            </a:r>
          </a:p>
          <a:p>
            <a:pPr marL="0" marR="0" lvl="0" indent="0" algn="ctr" defTabSz="914400" rtl="0" eaLnBrk="1" fontAlgn="base" latinLnBrk="0" hangingPunct="1">
              <a:lnSpc>
                <a:spcPct val="100000"/>
              </a:lnSpc>
              <a:spcBef>
                <a:spcPct val="0"/>
              </a:spcBef>
              <a:spcAft>
                <a:spcPts val="0"/>
              </a:spcAft>
              <a:buClr>
                <a:schemeClr val="tx2"/>
              </a:buClr>
              <a:buSzTx/>
              <a:buFontTx/>
              <a:buNone/>
              <a:tabLst/>
              <a:defRPr/>
            </a:pPr>
            <a:r>
              <a:rPr lang="en-US" sz="2400" b="1" kern="0">
                <a:latin typeface="+mn-lt"/>
              </a:rPr>
              <a:t>May 11</a:t>
            </a:r>
            <a:r>
              <a:rPr lang="en-US" sz="2400" b="1" kern="0" dirty="0">
                <a:latin typeface="+mn-lt"/>
              </a:rPr>
              <a:t>, 2017</a:t>
            </a:r>
            <a:endParaRPr kumimoji="0" lang="en-US" sz="2400" b="1" i="0" u="none" strike="noStrike" kern="0" cap="none" spc="0" normalizeH="0" baseline="0" noProof="0" dirty="0">
              <a:ln>
                <a:noFill/>
              </a:ln>
              <a:solidFill>
                <a:srgbClr val="000000"/>
              </a:solidFill>
              <a:effectLst/>
              <a:uLnTx/>
              <a:uFillTx/>
              <a:latin typeface="+mn-lt"/>
            </a:endParaRPr>
          </a:p>
        </p:txBody>
      </p:sp>
      <p:sp>
        <p:nvSpPr>
          <p:cNvPr id="3" name="Rectangle 2"/>
          <p:cNvSpPr/>
          <p:nvPr/>
        </p:nvSpPr>
        <p:spPr>
          <a:xfrm>
            <a:off x="599704" y="5605922"/>
            <a:ext cx="4572000" cy="707886"/>
          </a:xfrm>
          <a:prstGeom prst="rect">
            <a:avLst/>
          </a:prstGeom>
        </p:spPr>
        <p:txBody>
          <a:bodyPr>
            <a:spAutoFit/>
          </a:bodyPr>
          <a:lstStyle/>
          <a:p>
            <a:pPr>
              <a:spcBef>
                <a:spcPts val="0"/>
              </a:spcBef>
            </a:pPr>
            <a:r>
              <a:rPr lang="en-US" sz="2000" b="1" dirty="0"/>
              <a:t>Tom Reddoch</a:t>
            </a:r>
          </a:p>
          <a:p>
            <a:pPr>
              <a:spcBef>
                <a:spcPts val="0"/>
              </a:spcBef>
            </a:pPr>
            <a:r>
              <a:rPr lang="en-US" sz="2000" b="1" dirty="0"/>
              <a:t>Sr. Technical Executive</a:t>
            </a:r>
            <a:endParaRPr lang="en-US" sz="2000" dirty="0"/>
          </a:p>
        </p:txBody>
      </p:sp>
    </p:spTree>
    <p:extLst>
      <p:ext uri="{BB962C8B-B14F-4D97-AF65-F5344CB8AC3E}">
        <p14:creationId xmlns:p14="http://schemas.microsoft.com/office/powerpoint/2010/main" val="77824616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 and Electricity Growth of EVs</a:t>
            </a:r>
          </a:p>
        </p:txBody>
      </p:sp>
      <p:pic>
        <p:nvPicPr>
          <p:cNvPr id="4" name="Content Placeholder 3"/>
          <p:cNvPicPr>
            <a:picLocks noGrp="1" noChangeAspect="1"/>
          </p:cNvPicPr>
          <p:nvPr>
            <p:ph idx="1"/>
          </p:nvPr>
        </p:nvPicPr>
        <p:blipFill>
          <a:blip r:embed="rId2"/>
          <a:stretch>
            <a:fillRect/>
          </a:stretch>
        </p:blipFill>
        <p:spPr>
          <a:xfrm>
            <a:off x="483268" y="3432629"/>
            <a:ext cx="4160452" cy="2924629"/>
          </a:xfrm>
          <a:prstGeom prst="rect">
            <a:avLst/>
          </a:prstGeom>
        </p:spPr>
      </p:pic>
      <p:pic>
        <p:nvPicPr>
          <p:cNvPr id="5" name="Picture 4"/>
          <p:cNvPicPr>
            <a:picLocks noChangeAspect="1"/>
          </p:cNvPicPr>
          <p:nvPr/>
        </p:nvPicPr>
        <p:blipFill>
          <a:blip r:embed="rId3"/>
          <a:stretch>
            <a:fillRect/>
          </a:stretch>
        </p:blipFill>
        <p:spPr>
          <a:xfrm>
            <a:off x="4512474" y="946580"/>
            <a:ext cx="4271728" cy="29577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139" y="3825619"/>
            <a:ext cx="2847975" cy="21386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671" y="1021889"/>
            <a:ext cx="3454400" cy="2302933"/>
          </a:xfrm>
          <a:prstGeom prst="rect">
            <a:avLst/>
          </a:prstGeom>
        </p:spPr>
      </p:pic>
    </p:spTree>
    <p:extLst>
      <p:ext uri="{BB962C8B-B14F-4D97-AF65-F5344CB8AC3E}">
        <p14:creationId xmlns:p14="http://schemas.microsoft.com/office/powerpoint/2010/main" val="165055967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might Electricity Growth Change by States</a:t>
            </a:r>
          </a:p>
        </p:txBody>
      </p:sp>
      <p:pic>
        <p:nvPicPr>
          <p:cNvPr id="4" name="Content Placeholder 3"/>
          <p:cNvPicPr>
            <a:picLocks noGrp="1" noChangeAspect="1"/>
          </p:cNvPicPr>
          <p:nvPr>
            <p:ph idx="1"/>
          </p:nvPr>
        </p:nvPicPr>
        <p:blipFill>
          <a:blip r:embed="rId2"/>
          <a:stretch>
            <a:fillRect/>
          </a:stretch>
        </p:blipFill>
        <p:spPr>
          <a:xfrm>
            <a:off x="834571" y="1248230"/>
            <a:ext cx="7219246" cy="5091074"/>
          </a:xfrm>
          <a:prstGeom prst="rect">
            <a:avLst/>
          </a:prstGeom>
        </p:spPr>
      </p:pic>
    </p:spTree>
    <p:extLst>
      <p:ext uri="{BB962C8B-B14F-4D97-AF65-F5344CB8AC3E}">
        <p14:creationId xmlns:p14="http://schemas.microsoft.com/office/powerpoint/2010/main" val="100645775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Customers Select EE Options</a:t>
            </a:r>
          </a:p>
        </p:txBody>
      </p:sp>
      <p:sp>
        <p:nvSpPr>
          <p:cNvPr id="3" name="Content Placeholder 2"/>
          <p:cNvSpPr>
            <a:spLocks noGrp="1"/>
          </p:cNvSpPr>
          <p:nvPr>
            <p:ph idx="1"/>
          </p:nvPr>
        </p:nvSpPr>
        <p:spPr>
          <a:xfrm>
            <a:off x="214945" y="1558016"/>
            <a:ext cx="6196543" cy="2895218"/>
          </a:xfrm>
          <a:solidFill>
            <a:srgbClr val="FFC000"/>
          </a:solidFill>
          <a:ln w="28575"/>
        </p:spPr>
        <p:txBody>
          <a:bodyPr>
            <a:normAutofit fontScale="92500"/>
          </a:bodyPr>
          <a:lstStyle/>
          <a:p>
            <a:r>
              <a:rPr lang="en-US" b="1" dirty="0"/>
              <a:t>Interested in long term savings on their energy bill (80%)</a:t>
            </a:r>
          </a:p>
          <a:p>
            <a:r>
              <a:rPr lang="en-US" b="1" dirty="0"/>
              <a:t>Saving energy is important (71%)</a:t>
            </a:r>
          </a:p>
          <a:p>
            <a:r>
              <a:rPr lang="en-US" b="1" dirty="0"/>
              <a:t>Better choices for the environment (49%)</a:t>
            </a:r>
          </a:p>
          <a:p>
            <a:r>
              <a:rPr lang="en-US" b="1" dirty="0"/>
              <a:t>The new devices are quieter, work better, boosts the economy and/or make my space more comfortable (24-20%)</a:t>
            </a:r>
          </a:p>
          <a:p>
            <a:endParaRPr lang="en-US" dirty="0"/>
          </a:p>
          <a:p>
            <a:endParaRPr lang="en-US" dirty="0"/>
          </a:p>
        </p:txBody>
      </p:sp>
      <p:sp>
        <p:nvSpPr>
          <p:cNvPr id="4" name="Rounded Rectangle 3"/>
          <p:cNvSpPr/>
          <p:nvPr/>
        </p:nvSpPr>
        <p:spPr bwMode="auto">
          <a:xfrm>
            <a:off x="237505" y="4925291"/>
            <a:ext cx="8609611" cy="914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92% Believe That</a:t>
            </a:r>
            <a:r>
              <a:rPr kumimoji="0" lang="en-US" sz="2000" b="1" i="0" u="none" strike="noStrike" cap="none" normalizeH="0" dirty="0">
                <a:ln>
                  <a:noFill/>
                </a:ln>
                <a:solidFill>
                  <a:schemeClr val="bg1"/>
                </a:solidFill>
                <a:effectLst/>
                <a:latin typeface="Arial" charset="0"/>
              </a:rPr>
              <a:t> Energy Efficient Technologies Will Lower Their Bill</a:t>
            </a:r>
            <a:endParaRPr kumimoji="0" lang="en-US" sz="2000" b="1" i="0" u="none" strike="noStrike" cap="none" normalizeH="0" baseline="0" dirty="0">
              <a:ln>
                <a:noFill/>
              </a:ln>
              <a:solidFill>
                <a:schemeClr val="bg1"/>
              </a:solidFill>
              <a:effectLst/>
              <a:latin typeface="Arial"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245" y="292118"/>
            <a:ext cx="2480755" cy="2478395"/>
          </a:xfrm>
          <a:prstGeom prst="rect">
            <a:avLst/>
          </a:prstGeom>
        </p:spPr>
      </p:pic>
    </p:spTree>
    <p:extLst>
      <p:ext uri="{BB962C8B-B14F-4D97-AF65-F5344CB8AC3E}">
        <p14:creationId xmlns:p14="http://schemas.microsoft.com/office/powerpoint/2010/main" val="379741295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of Lighting Impacts</a:t>
            </a:r>
            <a:br>
              <a:rPr lang="en-US" dirty="0"/>
            </a:br>
            <a:r>
              <a:rPr lang="en-US" i="1" dirty="0">
                <a:solidFill>
                  <a:srgbClr val="C00000"/>
                </a:solidFill>
              </a:rPr>
              <a:t>Residential</a:t>
            </a:r>
          </a:p>
        </p:txBody>
      </p:sp>
      <p:sp>
        <p:nvSpPr>
          <p:cNvPr id="3" name="Content Placeholder 2"/>
          <p:cNvSpPr>
            <a:spLocks noGrp="1"/>
          </p:cNvSpPr>
          <p:nvPr>
            <p:ph idx="1"/>
          </p:nvPr>
        </p:nvSpPr>
        <p:spPr>
          <a:xfrm>
            <a:off x="195943" y="1005840"/>
            <a:ext cx="8839199" cy="5394960"/>
          </a:xfrm>
        </p:spPr>
        <p:txBody>
          <a:bodyPr/>
          <a:lstStyle/>
          <a:p>
            <a:r>
              <a:rPr lang="en-US" b="1" dirty="0"/>
              <a:t>Lighting 2005 &gt;&gt; 214 BKWH (16%)</a:t>
            </a:r>
          </a:p>
          <a:p>
            <a:r>
              <a:rPr lang="en-US" b="1" dirty="0"/>
              <a:t>Lighting 2014 &gt;&gt; 150 BKWH  (11%)</a:t>
            </a:r>
          </a:p>
          <a:p>
            <a:r>
              <a:rPr lang="en-US" b="1" dirty="0"/>
              <a:t>Average annual energy growth from 2005 to 2014 &gt;&gt; 	</a:t>
            </a:r>
            <a:r>
              <a:rPr lang="en-US" b="1" dirty="0">
                <a:solidFill>
                  <a:srgbClr val="C00000"/>
                </a:solidFill>
              </a:rPr>
              <a:t>0.575%</a:t>
            </a:r>
          </a:p>
          <a:p>
            <a:r>
              <a:rPr lang="en-US" b="1" dirty="0"/>
              <a:t>Average annual energy growth from 2005 to 2014 (absent of lighting)  &gt;&gt;</a:t>
            </a:r>
            <a:r>
              <a:rPr lang="en-US" b="1" dirty="0">
                <a:solidFill>
                  <a:srgbClr val="C00000"/>
                </a:solidFill>
              </a:rPr>
              <a:t>1.25%</a:t>
            </a:r>
          </a:p>
          <a:p>
            <a:endParaRPr lang="en-US" dirty="0"/>
          </a:p>
        </p:txBody>
      </p:sp>
    </p:spTree>
    <p:extLst>
      <p:ext uri="{BB962C8B-B14F-4D97-AF65-F5344CB8AC3E}">
        <p14:creationId xmlns:p14="http://schemas.microsoft.com/office/powerpoint/2010/main" val="316380735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Appliance Energy Usage Patterns</a:t>
            </a:r>
            <a:br>
              <a:rPr lang="en-US" dirty="0"/>
            </a:br>
            <a:r>
              <a:rPr lang="en-US" sz="2200" i="1" dirty="0">
                <a:solidFill>
                  <a:srgbClr val="C00000"/>
                </a:solidFill>
              </a:rPr>
              <a:t>Down over 35%</a:t>
            </a:r>
          </a:p>
        </p:txBody>
      </p:sp>
      <p:pic>
        <p:nvPicPr>
          <p:cNvPr id="4" name="Content Placeholder 3"/>
          <p:cNvPicPr>
            <a:picLocks noGrp="1" noChangeAspect="1"/>
          </p:cNvPicPr>
          <p:nvPr>
            <p:ph idx="1"/>
          </p:nvPr>
        </p:nvPicPr>
        <p:blipFill>
          <a:blip r:embed="rId2"/>
          <a:stretch>
            <a:fillRect/>
          </a:stretch>
        </p:blipFill>
        <p:spPr>
          <a:xfrm>
            <a:off x="1734457" y="978880"/>
            <a:ext cx="5566228" cy="5370962"/>
          </a:xfrm>
          <a:prstGeom prst="rect">
            <a:avLst/>
          </a:prstGeom>
        </p:spPr>
      </p:pic>
    </p:spTree>
    <p:extLst>
      <p:ext uri="{BB962C8B-B14F-4D97-AF65-F5344CB8AC3E}">
        <p14:creationId xmlns:p14="http://schemas.microsoft.com/office/powerpoint/2010/main" val="264197652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Appliance Efficiency Improvements</a:t>
            </a: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0355"/>
          <a:stretch>
            <a:fillRect/>
          </a:stretch>
        </p:blipFill>
        <p:spPr>
          <a:xfrm>
            <a:off x="877159" y="1666722"/>
            <a:ext cx="7526212" cy="36237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3106728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Smart Devices</a:t>
            </a:r>
          </a:p>
        </p:txBody>
      </p:sp>
      <p:pic>
        <p:nvPicPr>
          <p:cNvPr id="4" name="Content Placeholder 3"/>
          <p:cNvPicPr>
            <a:picLocks noGrp="1" noChangeAspect="1"/>
          </p:cNvPicPr>
          <p:nvPr>
            <p:ph idx="1"/>
          </p:nvPr>
        </p:nvPicPr>
        <p:blipFill>
          <a:blip r:embed="rId2"/>
          <a:stretch>
            <a:fillRect/>
          </a:stretch>
        </p:blipFill>
        <p:spPr>
          <a:xfrm>
            <a:off x="274320" y="1132113"/>
            <a:ext cx="3032358" cy="2886473"/>
          </a:xfrm>
          <a:prstGeom prst="rect">
            <a:avLst/>
          </a:prstGeom>
        </p:spPr>
      </p:pic>
      <p:sp>
        <p:nvSpPr>
          <p:cNvPr id="5" name="Rounded Rectangle 4"/>
          <p:cNvSpPr/>
          <p:nvPr/>
        </p:nvSpPr>
        <p:spPr bwMode="auto">
          <a:xfrm>
            <a:off x="370113" y="4495800"/>
            <a:ext cx="2699657" cy="914400"/>
          </a:xfrm>
          <a:prstGeom prst="round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rPr>
              <a:t>A potential reduction in energy use</a:t>
            </a:r>
            <a:r>
              <a:rPr kumimoji="0" lang="en-US" sz="1600" b="1" i="0" u="none" strike="noStrike" cap="none" normalizeH="0" dirty="0">
                <a:ln>
                  <a:noFill/>
                </a:ln>
                <a:solidFill>
                  <a:schemeClr val="bg1"/>
                </a:solidFill>
                <a:effectLst/>
                <a:latin typeface="Arial" charset="0"/>
              </a:rPr>
              <a:t> of up to 15% via thermostat</a:t>
            </a:r>
            <a:endParaRPr kumimoji="0" lang="en-US" sz="1600" b="1" i="0" u="none" strike="noStrike" cap="none" normalizeH="0" baseline="0" dirty="0">
              <a:ln>
                <a:noFill/>
              </a:ln>
              <a:solidFill>
                <a:schemeClr val="bg1"/>
              </a:solidFill>
              <a:effectLst/>
              <a:latin typeface="Arial" charset="0"/>
            </a:endParaRPr>
          </a:p>
        </p:txBody>
      </p:sp>
      <p:pic>
        <p:nvPicPr>
          <p:cNvPr id="6" name="Picture 5"/>
          <p:cNvPicPr>
            <a:picLocks noChangeAspect="1"/>
          </p:cNvPicPr>
          <p:nvPr/>
        </p:nvPicPr>
        <p:blipFill>
          <a:blip r:embed="rId3"/>
          <a:stretch>
            <a:fillRect/>
          </a:stretch>
        </p:blipFill>
        <p:spPr>
          <a:xfrm>
            <a:off x="4572000" y="200778"/>
            <a:ext cx="4086921" cy="3116022"/>
          </a:xfrm>
          <a:prstGeom prst="rect">
            <a:avLst/>
          </a:prstGeom>
        </p:spPr>
      </p:pic>
      <p:pic>
        <p:nvPicPr>
          <p:cNvPr id="7" name="Picture 6"/>
          <p:cNvPicPr>
            <a:picLocks noChangeAspect="1"/>
          </p:cNvPicPr>
          <p:nvPr/>
        </p:nvPicPr>
        <p:blipFill>
          <a:blip r:embed="rId4"/>
          <a:stretch>
            <a:fillRect/>
          </a:stretch>
        </p:blipFill>
        <p:spPr>
          <a:xfrm>
            <a:off x="5184179" y="3316800"/>
            <a:ext cx="3027815" cy="3069486"/>
          </a:xfrm>
          <a:prstGeom prst="rect">
            <a:avLst/>
          </a:prstGeom>
        </p:spPr>
      </p:pic>
    </p:spTree>
    <p:extLst>
      <p:ext uri="{BB962C8B-B14F-4D97-AF65-F5344CB8AC3E}">
        <p14:creationId xmlns:p14="http://schemas.microsoft.com/office/powerpoint/2010/main" val="4775734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normAutofit/>
          </a:bodyPr>
          <a:lstStyle/>
          <a:p>
            <a:r>
              <a:rPr lang="en-US" dirty="0"/>
              <a:t>Introducing EPRI</a:t>
            </a:r>
          </a:p>
        </p:txBody>
      </p:sp>
      <p:sp>
        <p:nvSpPr>
          <p:cNvPr id="508931" name="Rectangle 3"/>
          <p:cNvSpPr>
            <a:spLocks noGrp="1" noChangeArrowheads="1"/>
          </p:cNvSpPr>
          <p:nvPr>
            <p:ph idx="1"/>
          </p:nvPr>
        </p:nvSpPr>
        <p:spPr>
          <a:xfrm>
            <a:off x="304540" y="1090568"/>
            <a:ext cx="5440679" cy="3771900"/>
          </a:xfrm>
        </p:spPr>
        <p:txBody>
          <a:bodyPr>
            <a:normAutofit/>
          </a:bodyPr>
          <a:lstStyle/>
          <a:p>
            <a:pPr marL="0" indent="0">
              <a:spcAft>
                <a:spcPts val="1350"/>
              </a:spcAft>
              <a:buNone/>
            </a:pPr>
            <a:r>
              <a:rPr lang="en-US" sz="2100" b="1" dirty="0">
                <a:solidFill>
                  <a:schemeClr val="tx2"/>
                </a:solidFill>
              </a:rPr>
              <a:t>Independent</a:t>
            </a:r>
            <a:br>
              <a:rPr lang="en-US" sz="2100" dirty="0">
                <a:solidFill>
                  <a:schemeClr val="tx2"/>
                </a:solidFill>
              </a:rPr>
            </a:br>
            <a:r>
              <a:rPr lang="en-US" sz="2100" dirty="0"/>
              <a:t>Objective, scientifically based results address reliability, efficiency, affordability, health, safety and the environment</a:t>
            </a:r>
            <a:endParaRPr lang="en-US" sz="525" dirty="0"/>
          </a:p>
          <a:p>
            <a:pPr marL="0" indent="0">
              <a:spcAft>
                <a:spcPts val="1350"/>
              </a:spcAft>
              <a:buNone/>
            </a:pPr>
            <a:r>
              <a:rPr lang="en-US" sz="2100" b="1" dirty="0">
                <a:solidFill>
                  <a:schemeClr val="tx2"/>
                </a:solidFill>
              </a:rPr>
              <a:t>Nonprofit</a:t>
            </a:r>
            <a:br>
              <a:rPr lang="en-US" sz="2100" dirty="0">
                <a:solidFill>
                  <a:schemeClr val="tx2"/>
                </a:solidFill>
              </a:rPr>
            </a:br>
            <a:r>
              <a:rPr lang="en-US" sz="2100" dirty="0"/>
              <a:t>Chartered to serve the public benefit</a:t>
            </a:r>
            <a:endParaRPr lang="en-US" sz="525" dirty="0"/>
          </a:p>
          <a:p>
            <a:pPr marL="0" indent="0">
              <a:spcAft>
                <a:spcPts val="1350"/>
              </a:spcAft>
              <a:buNone/>
            </a:pPr>
            <a:r>
              <a:rPr lang="en-US" sz="2100" b="1" dirty="0">
                <a:solidFill>
                  <a:schemeClr val="tx2"/>
                </a:solidFill>
              </a:rPr>
              <a:t>Collaborative</a:t>
            </a:r>
            <a:br>
              <a:rPr lang="en-US" sz="2100" dirty="0">
                <a:solidFill>
                  <a:schemeClr val="tx2"/>
                </a:solidFill>
              </a:rPr>
            </a:br>
            <a:r>
              <a:rPr lang="en-US" sz="2100" dirty="0"/>
              <a:t>Bring together scientists, engineers, academic researchers, industry experts</a:t>
            </a:r>
          </a:p>
        </p:txBody>
      </p:sp>
      <p:pic>
        <p:nvPicPr>
          <p:cNvPr id="5" name="Picture 4" descr="ResearchProcess-3cycle.png"/>
          <p:cNvPicPr>
            <a:picLocks noChangeAspect="1"/>
          </p:cNvPicPr>
          <p:nvPr/>
        </p:nvPicPr>
        <p:blipFill>
          <a:blip r:embed="rId3" cstate="print"/>
          <a:stretch>
            <a:fillRect/>
          </a:stretch>
        </p:blipFill>
        <p:spPr>
          <a:xfrm>
            <a:off x="5009305" y="925956"/>
            <a:ext cx="4134695" cy="4134695"/>
          </a:xfrm>
          <a:prstGeom prst="rect">
            <a:avLst/>
          </a:prstGeom>
        </p:spPr>
      </p:pic>
      <p:sp>
        <p:nvSpPr>
          <p:cNvPr id="6" name="TextBox 5"/>
          <p:cNvSpPr txBox="1"/>
          <p:nvPr/>
        </p:nvSpPr>
        <p:spPr>
          <a:xfrm>
            <a:off x="6224954" y="1452545"/>
            <a:ext cx="1518432" cy="323165"/>
          </a:xfrm>
          <a:prstGeom prst="rect">
            <a:avLst/>
          </a:prstGeom>
          <a:noFill/>
        </p:spPr>
        <p:txBody>
          <a:bodyPr wrap="square" rtlCol="0">
            <a:spAutoFit/>
          </a:bodyPr>
          <a:lstStyle/>
          <a:p>
            <a:r>
              <a:rPr lang="en-US" sz="1500" b="1" dirty="0">
                <a:solidFill>
                  <a:schemeClr val="bg1"/>
                </a:solidFill>
              </a:rPr>
              <a:t>Independent</a:t>
            </a:r>
          </a:p>
        </p:txBody>
      </p:sp>
      <p:sp>
        <p:nvSpPr>
          <p:cNvPr id="7" name="TextBox 6"/>
          <p:cNvSpPr txBox="1"/>
          <p:nvPr/>
        </p:nvSpPr>
        <p:spPr>
          <a:xfrm>
            <a:off x="5254172" y="3713538"/>
            <a:ext cx="1475022" cy="323165"/>
          </a:xfrm>
          <a:prstGeom prst="rect">
            <a:avLst/>
          </a:prstGeom>
          <a:noFill/>
        </p:spPr>
        <p:txBody>
          <a:bodyPr wrap="square" rtlCol="0">
            <a:spAutoFit/>
          </a:bodyPr>
          <a:lstStyle/>
          <a:p>
            <a:pPr algn="r"/>
            <a:r>
              <a:rPr lang="en-US" sz="1500" b="1" dirty="0">
                <a:solidFill>
                  <a:schemeClr val="bg1"/>
                </a:solidFill>
              </a:rPr>
              <a:t>Collaborative</a:t>
            </a:r>
          </a:p>
        </p:txBody>
      </p:sp>
      <p:sp>
        <p:nvSpPr>
          <p:cNvPr id="9" name="TextBox 8"/>
          <p:cNvSpPr txBox="1"/>
          <p:nvPr/>
        </p:nvSpPr>
        <p:spPr>
          <a:xfrm>
            <a:off x="7532371" y="3721452"/>
            <a:ext cx="1103435" cy="323165"/>
          </a:xfrm>
          <a:prstGeom prst="rect">
            <a:avLst/>
          </a:prstGeom>
          <a:noFill/>
        </p:spPr>
        <p:txBody>
          <a:bodyPr wrap="square" rtlCol="0">
            <a:spAutoFit/>
          </a:bodyPr>
          <a:lstStyle/>
          <a:p>
            <a:pPr algn="l"/>
            <a:r>
              <a:rPr lang="en-US" sz="1500" b="1" dirty="0">
                <a:solidFill>
                  <a:schemeClr val="bg1"/>
                </a:solidFill>
              </a:rPr>
              <a:t>Nonprofit</a:t>
            </a:r>
            <a:endParaRPr lang="en-US" sz="1200" b="1" dirty="0">
              <a:solidFill>
                <a:schemeClr val="bg1"/>
              </a:solidFill>
            </a:endParaRPr>
          </a:p>
        </p:txBody>
      </p:sp>
    </p:spTree>
    <p:extLst>
      <p:ext uri="{BB962C8B-B14F-4D97-AF65-F5344CB8AC3E}">
        <p14:creationId xmlns:p14="http://schemas.microsoft.com/office/powerpoint/2010/main" val="369115951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Evolving Rate Structure</a:t>
            </a:r>
          </a:p>
        </p:txBody>
      </p:sp>
      <p:sp>
        <p:nvSpPr>
          <p:cNvPr id="3" name="Content Placeholder 2"/>
          <p:cNvSpPr>
            <a:spLocks noGrp="1"/>
          </p:cNvSpPr>
          <p:nvPr>
            <p:ph idx="1"/>
          </p:nvPr>
        </p:nvSpPr>
        <p:spPr/>
        <p:txBody>
          <a:bodyPr/>
          <a:lstStyle/>
          <a:p>
            <a:endParaRPr lang="en-US" dirty="0"/>
          </a:p>
          <a:p>
            <a:endParaRPr lang="en-US" dirty="0"/>
          </a:p>
          <a:p>
            <a:r>
              <a:rPr lang="en-US" b="1" dirty="0"/>
              <a:t>The Fixed Charge</a:t>
            </a:r>
          </a:p>
          <a:p>
            <a:r>
              <a:rPr lang="en-US" b="1" dirty="0"/>
              <a:t>The Demand Charge </a:t>
            </a:r>
            <a:r>
              <a:rPr lang="en-US" dirty="0"/>
              <a:t>(coincident with System Peak)</a:t>
            </a:r>
          </a:p>
          <a:p>
            <a:r>
              <a:rPr lang="en-US" b="1" dirty="0"/>
              <a:t>The Energy Charge </a:t>
            </a:r>
            <a:r>
              <a:rPr lang="en-US" dirty="0"/>
              <a:t>(may have a TOU component)</a:t>
            </a:r>
          </a:p>
        </p:txBody>
      </p:sp>
      <p:sp>
        <p:nvSpPr>
          <p:cNvPr id="4" name="Rectangle: Rounded Corners 3"/>
          <p:cNvSpPr/>
          <p:nvPr/>
        </p:nvSpPr>
        <p:spPr bwMode="auto">
          <a:xfrm>
            <a:off x="711200" y="834255"/>
            <a:ext cx="7634514" cy="849402"/>
          </a:xfrm>
          <a:prstGeom prst="round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2000" b="1" i="0" u="none" strike="noStrike" cap="none" normalizeH="0" baseline="0" dirty="0">
                <a:ln>
                  <a:noFill/>
                </a:ln>
                <a:solidFill>
                  <a:schemeClr val="accent6">
                    <a:lumMod val="50000"/>
                  </a:schemeClr>
                </a:solidFill>
                <a:effectLst/>
                <a:latin typeface="Arial" charset="0"/>
              </a:rPr>
              <a:t>Functional, cost-based approaches</a:t>
            </a:r>
            <a:r>
              <a:rPr kumimoji="0" lang="en-US" sz="2000" b="1" i="0" u="none" strike="noStrike" cap="none" normalizeH="0" dirty="0">
                <a:ln>
                  <a:noFill/>
                </a:ln>
                <a:solidFill>
                  <a:schemeClr val="accent6">
                    <a:lumMod val="50000"/>
                  </a:schemeClr>
                </a:solidFill>
                <a:effectLst/>
                <a:latin typeface="Arial" charset="0"/>
              </a:rPr>
              <a:t> to</a:t>
            </a:r>
            <a:r>
              <a:rPr kumimoji="0" lang="en-US" sz="2000" b="1" i="0" u="none" strike="noStrike" cap="none" normalizeH="0" baseline="0" dirty="0">
                <a:ln>
                  <a:noFill/>
                </a:ln>
                <a:solidFill>
                  <a:schemeClr val="accent6">
                    <a:lumMod val="50000"/>
                  </a:schemeClr>
                </a:solidFill>
                <a:effectLst/>
                <a:latin typeface="Arial" charset="0"/>
              </a:rPr>
              <a:t> pricing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2914" y="3569057"/>
            <a:ext cx="4151085" cy="2764757"/>
          </a:xfrm>
          <a:prstGeom prst="rect">
            <a:avLst/>
          </a:prstGeom>
        </p:spPr>
      </p:pic>
    </p:spTree>
    <p:extLst>
      <p:ext uri="{BB962C8B-B14F-4D97-AF65-F5344CB8AC3E}">
        <p14:creationId xmlns:p14="http://schemas.microsoft.com/office/powerpoint/2010/main" val="293329283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Residential Rate Structures: National Snapshot</a:t>
            </a:r>
          </a:p>
        </p:txBody>
      </p:sp>
      <p:sp>
        <p:nvSpPr>
          <p:cNvPr id="3" name="Content Placeholder 2"/>
          <p:cNvSpPr>
            <a:spLocks noGrp="1"/>
          </p:cNvSpPr>
          <p:nvPr>
            <p:ph idx="1"/>
          </p:nvPr>
        </p:nvSpPr>
        <p:spPr/>
        <p:txBody>
          <a:bodyPr/>
          <a:lstStyle/>
          <a:p>
            <a:r>
              <a:rPr lang="en-US" b="1" dirty="0"/>
              <a:t>SMUD</a:t>
            </a:r>
            <a:r>
              <a:rPr lang="en-US" dirty="0"/>
              <a:t> – Large, fixed charges plus energy charge (kwhr)</a:t>
            </a:r>
          </a:p>
          <a:p>
            <a:r>
              <a:rPr lang="en-US" b="1" dirty="0"/>
              <a:t>SRP </a:t>
            </a:r>
            <a:r>
              <a:rPr lang="en-US" dirty="0"/>
              <a:t>– Fixed charge, demand charge &amp; energy that is required of residential, solar owners ONLY.  It is optional for non-solar residential </a:t>
            </a:r>
          </a:p>
          <a:p>
            <a:r>
              <a:rPr lang="en-US" b="1" dirty="0"/>
              <a:t>Texas Retailers </a:t>
            </a:r>
            <a:r>
              <a:rPr lang="en-US" dirty="0"/>
              <a:t>– Free nights &amp; weekends fixed charge plus an energy charge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418" y="3165980"/>
            <a:ext cx="2037896" cy="2882167"/>
          </a:xfrm>
          <a:prstGeom prst="rect">
            <a:avLst/>
          </a:prstGeom>
        </p:spPr>
      </p:pic>
    </p:spTree>
    <p:extLst>
      <p:ext uri="{BB962C8B-B14F-4D97-AF65-F5344CB8AC3E}">
        <p14:creationId xmlns:p14="http://schemas.microsoft.com/office/powerpoint/2010/main" val="78534027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220137"/>
            <a:ext cx="8595360" cy="731520"/>
          </a:xfrm>
        </p:spPr>
        <p:txBody>
          <a:bodyPr>
            <a:normAutofit fontScale="90000"/>
          </a:bodyPr>
          <a:lstStyle/>
          <a:p>
            <a:r>
              <a:rPr lang="en-US" sz="2700" dirty="0"/>
              <a:t>Addressing Load Decay: Is there any Hope?</a:t>
            </a:r>
            <a:br>
              <a:rPr lang="en-US" dirty="0"/>
            </a:br>
            <a:r>
              <a:rPr lang="en-US" sz="2200" i="1" dirty="0">
                <a:solidFill>
                  <a:srgbClr val="C00000"/>
                </a:solidFill>
              </a:rPr>
              <a:t>What is Efficient Electrification?</a:t>
            </a:r>
          </a:p>
        </p:txBody>
      </p:sp>
      <p:sp>
        <p:nvSpPr>
          <p:cNvPr id="3" name="Content Placeholder 2"/>
          <p:cNvSpPr>
            <a:spLocks noGrp="1"/>
          </p:cNvSpPr>
          <p:nvPr>
            <p:ph idx="1"/>
          </p:nvPr>
        </p:nvSpPr>
        <p:spPr>
          <a:xfrm>
            <a:off x="228600" y="1258344"/>
            <a:ext cx="8686800" cy="1280160"/>
          </a:xfrm>
          <a:solidFill>
            <a:schemeClr val="accent6">
              <a:lumMod val="60000"/>
              <a:lumOff val="40000"/>
            </a:schemeClr>
          </a:solidFill>
          <a:ln w="38100">
            <a:solidFill>
              <a:schemeClr val="accent6">
                <a:lumMod val="50000"/>
              </a:schemeClr>
            </a:solidFill>
          </a:ln>
        </p:spPr>
        <p:txBody>
          <a:bodyPr anchor="ctr" anchorCtr="0">
            <a:noAutofit/>
          </a:bodyPr>
          <a:lstStyle/>
          <a:p>
            <a:pPr algn="ctr">
              <a:buNone/>
            </a:pPr>
            <a:r>
              <a:rPr lang="en-US" b="1" dirty="0"/>
              <a:t>Applying efficient electric technologies as an alternative to existing technologies, while increasing customer benefit.</a:t>
            </a:r>
          </a:p>
        </p:txBody>
      </p:sp>
      <p:pic>
        <p:nvPicPr>
          <p:cNvPr id="7" name="Picture 6" descr="\\usknxfs03\shared\Shared\Walt_Hunt\Progress Field Sites\Koehler Pictures\Installation Photos\IMG_2003.JPG"/>
          <p:cNvPicPr/>
          <p:nvPr/>
        </p:nvPicPr>
        <p:blipFill>
          <a:blip r:embed="rId3" cstate="print"/>
          <a:srcRect/>
          <a:stretch>
            <a:fillRect/>
          </a:stretch>
        </p:blipFill>
        <p:spPr bwMode="auto">
          <a:xfrm>
            <a:off x="526064" y="3151878"/>
            <a:ext cx="2172020" cy="2452747"/>
          </a:xfrm>
          <a:prstGeom prst="rect">
            <a:avLst/>
          </a:prstGeom>
          <a:noFill/>
        </p:spPr>
      </p:pic>
      <p:pic>
        <p:nvPicPr>
          <p:cNvPr id="8" name="Picture 2" descr="C:\Users\mstowe\Desktop\IMG_06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3258" y="3132778"/>
            <a:ext cx="2558194" cy="2460033"/>
          </a:xfrm>
          <a:prstGeom prst="rect">
            <a:avLst/>
          </a:prstGeom>
          <a:noFill/>
          <a:ln w="38100">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3" descr="DSC_0028"/>
          <p:cNvPicPr>
            <a:picLocks noChangeAspect="1" noChangeArrowheads="1"/>
          </p:cNvPicPr>
          <p:nvPr/>
        </p:nvPicPr>
        <p:blipFill>
          <a:blip r:embed="rId5" cstate="print"/>
          <a:srcRect/>
          <a:stretch>
            <a:fillRect/>
          </a:stretch>
        </p:blipFill>
        <p:spPr bwMode="auto">
          <a:xfrm>
            <a:off x="6169573" y="3132777"/>
            <a:ext cx="2571153" cy="2490951"/>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2997719"/>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9" name="Picture 3"/>
          <p:cNvPicPr>
            <a:picLocks noChangeAspect="1" noChangeArrowheads="1"/>
          </p:cNvPicPr>
          <p:nvPr/>
        </p:nvPicPr>
        <p:blipFill>
          <a:blip r:embed="rId3" cstate="print"/>
          <a:srcRect/>
          <a:stretch>
            <a:fillRect/>
          </a:stretch>
        </p:blipFill>
        <p:spPr bwMode="auto">
          <a:xfrm>
            <a:off x="6053958" y="3584027"/>
            <a:ext cx="1737360" cy="1015786"/>
          </a:xfrm>
          <a:prstGeom prst="rect">
            <a:avLst/>
          </a:prstGeom>
          <a:ln>
            <a:noFill/>
          </a:ln>
          <a:effectLst>
            <a:outerShdw blurRad="50800" dist="38100" dir="2700000" algn="tl" rotWithShape="0">
              <a:prstClr val="black">
                <a:alpha val="40000"/>
              </a:prstClr>
            </a:outerShdw>
          </a:effectLst>
        </p:spPr>
      </p:pic>
      <p:pic>
        <p:nvPicPr>
          <p:cNvPr id="162820" name="Picture 4"/>
          <p:cNvPicPr>
            <a:picLocks noChangeAspect="1" noChangeArrowheads="1"/>
          </p:cNvPicPr>
          <p:nvPr/>
        </p:nvPicPr>
        <p:blipFill>
          <a:blip r:embed="rId4" cstate="print"/>
          <a:srcRect/>
          <a:stretch>
            <a:fillRect/>
          </a:stretch>
        </p:blipFill>
        <p:spPr bwMode="auto">
          <a:xfrm>
            <a:off x="6055535" y="4593169"/>
            <a:ext cx="1734207" cy="1316272"/>
          </a:xfrm>
          <a:prstGeom prst="rect">
            <a:avLst/>
          </a:prstGeom>
          <a:ln>
            <a:noFill/>
          </a:ln>
          <a:effectLst>
            <a:outerShdw blurRad="50800" dist="38100" dir="2700000" algn="tl" rotWithShape="0">
              <a:prstClr val="black">
                <a:alpha val="40000"/>
              </a:prstClr>
            </a:outerShdw>
          </a:effectLst>
        </p:spPr>
      </p:pic>
      <p:sp>
        <p:nvSpPr>
          <p:cNvPr id="162821" name="Text Box 5"/>
          <p:cNvSpPr txBox="1">
            <a:spLocks noChangeArrowheads="1"/>
          </p:cNvSpPr>
          <p:nvPr/>
        </p:nvSpPr>
        <p:spPr bwMode="auto">
          <a:xfrm>
            <a:off x="6266048" y="5907088"/>
            <a:ext cx="1313180" cy="369332"/>
          </a:xfrm>
          <a:prstGeom prst="rect">
            <a:avLst/>
          </a:prstGeom>
          <a:noFill/>
          <a:ln w="9525">
            <a:noFill/>
            <a:miter lim="800000"/>
            <a:headEnd/>
            <a:tailEnd/>
          </a:ln>
          <a:effectLst/>
        </p:spPr>
        <p:txBody>
          <a:bodyPr wrap="none">
            <a:spAutoFit/>
          </a:bodyPr>
          <a:lstStyle/>
          <a:p>
            <a:pPr>
              <a:spcBef>
                <a:spcPct val="0"/>
              </a:spcBef>
            </a:pPr>
            <a:r>
              <a:rPr lang="en-US" sz="1800" b="1" dirty="0">
                <a:solidFill>
                  <a:schemeClr val="tx1"/>
                </a:solidFill>
              </a:rPr>
              <a:t>Ozonation</a:t>
            </a:r>
          </a:p>
        </p:txBody>
      </p:sp>
      <p:sp>
        <p:nvSpPr>
          <p:cNvPr id="162823" name="Text Box 7"/>
          <p:cNvSpPr txBox="1">
            <a:spLocks noChangeArrowheads="1"/>
          </p:cNvSpPr>
          <p:nvPr/>
        </p:nvSpPr>
        <p:spPr bwMode="auto">
          <a:xfrm>
            <a:off x="2946883" y="4202715"/>
            <a:ext cx="2557110" cy="646331"/>
          </a:xfrm>
          <a:prstGeom prst="rect">
            <a:avLst/>
          </a:prstGeom>
          <a:noFill/>
          <a:ln w="9525">
            <a:noFill/>
            <a:miter lim="800000"/>
            <a:headEnd/>
            <a:tailEnd/>
          </a:ln>
          <a:effectLst/>
        </p:spPr>
        <p:txBody>
          <a:bodyPr wrap="none">
            <a:spAutoFit/>
          </a:bodyPr>
          <a:lstStyle/>
          <a:p>
            <a:pPr algn="l">
              <a:spcBef>
                <a:spcPct val="0"/>
              </a:spcBef>
            </a:pPr>
            <a:r>
              <a:rPr lang="en-US" sz="1800" b="1" dirty="0">
                <a:solidFill>
                  <a:schemeClr val="tx1"/>
                </a:solidFill>
              </a:rPr>
              <a:t>Electrifying Off-Road </a:t>
            </a:r>
          </a:p>
          <a:p>
            <a:pPr algn="l">
              <a:spcBef>
                <a:spcPct val="0"/>
              </a:spcBef>
            </a:pPr>
            <a:r>
              <a:rPr lang="en-US" sz="1800" b="1" dirty="0">
                <a:solidFill>
                  <a:schemeClr val="tx1"/>
                </a:solidFill>
              </a:rPr>
              <a:t>Materials Handling</a:t>
            </a:r>
          </a:p>
        </p:txBody>
      </p:sp>
      <p:sp>
        <p:nvSpPr>
          <p:cNvPr id="162825" name="Text Box 9"/>
          <p:cNvSpPr txBox="1">
            <a:spLocks noChangeArrowheads="1"/>
          </p:cNvSpPr>
          <p:nvPr/>
        </p:nvSpPr>
        <p:spPr bwMode="auto">
          <a:xfrm>
            <a:off x="352697" y="2951971"/>
            <a:ext cx="3278778" cy="369332"/>
          </a:xfrm>
          <a:prstGeom prst="rect">
            <a:avLst/>
          </a:prstGeom>
          <a:noFill/>
          <a:ln w="9525">
            <a:noFill/>
            <a:miter lim="800000"/>
            <a:headEnd/>
            <a:tailEnd/>
          </a:ln>
          <a:effectLst/>
        </p:spPr>
        <p:txBody>
          <a:bodyPr wrap="square">
            <a:spAutoFit/>
          </a:bodyPr>
          <a:lstStyle/>
          <a:p>
            <a:pPr>
              <a:spcBef>
                <a:spcPct val="0"/>
              </a:spcBef>
            </a:pPr>
            <a:r>
              <a:rPr lang="en-US" sz="1800" b="1" dirty="0">
                <a:solidFill>
                  <a:schemeClr val="tx1"/>
                </a:solidFill>
              </a:rPr>
              <a:t>Heat Recovery Heat Pumps</a:t>
            </a:r>
          </a:p>
        </p:txBody>
      </p:sp>
      <p:pic>
        <p:nvPicPr>
          <p:cNvPr id="162827" name="Picture 11"/>
          <p:cNvPicPr>
            <a:picLocks noChangeAspect="1" noChangeArrowheads="1"/>
          </p:cNvPicPr>
          <p:nvPr/>
        </p:nvPicPr>
        <p:blipFill>
          <a:blip r:embed="rId5" cstate="print"/>
          <a:srcRect/>
          <a:stretch>
            <a:fillRect/>
          </a:stretch>
        </p:blipFill>
        <p:spPr bwMode="auto">
          <a:xfrm>
            <a:off x="3972102" y="1426947"/>
            <a:ext cx="1818071" cy="2359624"/>
          </a:xfrm>
          <a:prstGeom prst="rect">
            <a:avLst/>
          </a:prstGeom>
          <a:solidFill>
            <a:srgbClr val="FFFFFF">
              <a:shade val="85000"/>
            </a:srgbClr>
          </a:solidFill>
          <a:ln w="88900" cap="sq">
            <a:solidFill>
              <a:srgbClr val="FFFFFF"/>
            </a:solidFill>
            <a:miter lim="800000"/>
          </a:ln>
          <a:effectLst/>
        </p:spPr>
      </p:pic>
      <p:sp>
        <p:nvSpPr>
          <p:cNvPr id="162828" name="Rectangle 12"/>
          <p:cNvSpPr>
            <a:spLocks noGrp="1" noChangeArrowheads="1"/>
          </p:cNvSpPr>
          <p:nvPr>
            <p:ph type="title"/>
          </p:nvPr>
        </p:nvSpPr>
        <p:spPr/>
        <p:txBody>
          <a:bodyPr/>
          <a:lstStyle/>
          <a:p>
            <a:r>
              <a:rPr lang="en-US" dirty="0"/>
              <a:t>Promising Electrotechnologies</a:t>
            </a:r>
          </a:p>
        </p:txBody>
      </p:sp>
      <p:pic>
        <p:nvPicPr>
          <p:cNvPr id="13" name="Picture 3"/>
          <p:cNvPicPr>
            <a:picLocks noChangeAspect="1" noChangeArrowheads="1"/>
          </p:cNvPicPr>
          <p:nvPr/>
        </p:nvPicPr>
        <p:blipFill>
          <a:blip r:embed="rId6" cstate="print"/>
          <a:srcRect/>
          <a:stretch>
            <a:fillRect/>
          </a:stretch>
        </p:blipFill>
        <p:spPr bwMode="auto">
          <a:xfrm>
            <a:off x="5560927" y="1234133"/>
            <a:ext cx="2333297" cy="1497199"/>
          </a:xfrm>
          <a:prstGeom prst="rect">
            <a:avLst/>
          </a:prstGeom>
          <a:ln>
            <a:noFill/>
          </a:ln>
          <a:effectLst>
            <a:outerShdw blurRad="50800" dist="38100" dir="2700000" algn="tl" rotWithShape="0">
              <a:prstClr val="black">
                <a:alpha val="40000"/>
              </a:prstClr>
            </a:outerShdw>
          </a:effectLst>
        </p:spPr>
      </p:pic>
      <p:pic>
        <p:nvPicPr>
          <p:cNvPr id="14" name="Picture 6" descr="gpa_17"/>
          <p:cNvPicPr>
            <a:picLocks noChangeAspect="1" noChangeArrowheads="1"/>
          </p:cNvPicPr>
          <p:nvPr/>
        </p:nvPicPr>
        <p:blipFill>
          <a:blip r:embed="rId7" cstate="print"/>
          <a:srcRect l="34909" r="11782"/>
          <a:stretch>
            <a:fillRect/>
          </a:stretch>
        </p:blipFill>
        <p:spPr bwMode="auto">
          <a:xfrm>
            <a:off x="913729" y="3718982"/>
            <a:ext cx="2013466" cy="2758415"/>
          </a:xfrm>
          <a:prstGeom prst="rect">
            <a:avLst/>
          </a:prstGeom>
          <a:ln>
            <a:noFill/>
          </a:ln>
          <a:effectLst>
            <a:outerShdw blurRad="50800" dist="38100" dir="2700000" algn="tl" rotWithShape="0">
              <a:prstClr val="black">
                <a:alpha val="40000"/>
              </a:prstClr>
            </a:outerShdw>
          </a:effectLst>
        </p:spPr>
      </p:pic>
      <p:sp>
        <p:nvSpPr>
          <p:cNvPr id="162826" name="Text Box 10"/>
          <p:cNvSpPr txBox="1">
            <a:spLocks noChangeArrowheads="1"/>
          </p:cNvSpPr>
          <p:nvPr/>
        </p:nvSpPr>
        <p:spPr bwMode="auto">
          <a:xfrm>
            <a:off x="5858948" y="2835739"/>
            <a:ext cx="1903086" cy="369332"/>
          </a:xfrm>
          <a:prstGeom prst="rect">
            <a:avLst/>
          </a:prstGeom>
          <a:noFill/>
          <a:ln w="9525">
            <a:noFill/>
            <a:miter lim="800000"/>
            <a:headEnd/>
            <a:tailEnd/>
          </a:ln>
          <a:effectLst/>
        </p:spPr>
        <p:txBody>
          <a:bodyPr wrap="none">
            <a:spAutoFit/>
          </a:bodyPr>
          <a:lstStyle/>
          <a:p>
            <a:pPr>
              <a:spcBef>
                <a:spcPct val="0"/>
              </a:spcBef>
            </a:pPr>
            <a:r>
              <a:rPr lang="en-US" sz="1800" b="1" dirty="0">
                <a:solidFill>
                  <a:schemeClr val="tx1"/>
                </a:solidFill>
              </a:rPr>
              <a:t>Heat Processes</a:t>
            </a:r>
          </a:p>
        </p:txBody>
      </p:sp>
      <p:pic>
        <p:nvPicPr>
          <p:cNvPr id="15" name="Picture 2" descr="C:\Users\pihu001.EPRI\AppData\Local\Microsoft\Windows\Temporary Internet Files\Content.Outlook\5M6XJJ36\Yale Electric Forklift 2 - no copyright for publication.bmp"/>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372324" y="4877148"/>
            <a:ext cx="1362739" cy="16448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3" descr="DSC_0028"/>
          <p:cNvPicPr>
            <a:picLocks noChangeAspect="1" noChangeArrowheads="1"/>
          </p:cNvPicPr>
          <p:nvPr/>
        </p:nvPicPr>
        <p:blipFill>
          <a:blip r:embed="rId9" cstate="print"/>
          <a:srcRect/>
          <a:stretch>
            <a:fillRect/>
          </a:stretch>
        </p:blipFill>
        <p:spPr bwMode="auto">
          <a:xfrm>
            <a:off x="735724" y="1100155"/>
            <a:ext cx="2571153" cy="188951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377381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dirty="0"/>
              <a:t>National Technical Potential for Electrification</a:t>
            </a:r>
            <a:br>
              <a:rPr lang="en-US" dirty="0"/>
            </a:br>
            <a:endParaRPr lang="en-US" sz="2400" i="1" dirty="0">
              <a:solidFill>
                <a:srgbClr val="C00000"/>
              </a:solidFill>
            </a:endParaRPr>
          </a:p>
        </p:txBody>
      </p:sp>
      <p:sp>
        <p:nvSpPr>
          <p:cNvPr id="187396" name="Text Box 4"/>
          <p:cNvSpPr txBox="1">
            <a:spLocks noChangeArrowheads="1"/>
          </p:cNvSpPr>
          <p:nvPr/>
        </p:nvSpPr>
        <p:spPr bwMode="auto">
          <a:xfrm>
            <a:off x="1765466" y="1963738"/>
            <a:ext cx="579437" cy="336550"/>
          </a:xfrm>
          <a:prstGeom prst="rect">
            <a:avLst/>
          </a:prstGeom>
          <a:noFill/>
          <a:ln w="9525">
            <a:noFill/>
            <a:miter lim="800000"/>
            <a:headEnd/>
            <a:tailEnd/>
          </a:ln>
          <a:effectLst/>
        </p:spPr>
        <p:txBody>
          <a:bodyPr wrap="none" anchor="ctr">
            <a:spAutoFit/>
          </a:bodyPr>
          <a:lstStyle/>
          <a:p>
            <a:r>
              <a:rPr lang="en-US" sz="1600" b="1" dirty="0">
                <a:solidFill>
                  <a:schemeClr val="bg1"/>
                </a:solidFill>
              </a:rPr>
              <a:t>99.8</a:t>
            </a:r>
          </a:p>
        </p:txBody>
      </p:sp>
      <p:sp>
        <p:nvSpPr>
          <p:cNvPr id="187397" name="Text Box 5"/>
          <p:cNvSpPr txBox="1">
            <a:spLocks noChangeArrowheads="1"/>
          </p:cNvSpPr>
          <p:nvPr/>
        </p:nvSpPr>
        <p:spPr bwMode="auto">
          <a:xfrm>
            <a:off x="3787906" y="2417763"/>
            <a:ext cx="409575" cy="336550"/>
          </a:xfrm>
          <a:prstGeom prst="rect">
            <a:avLst/>
          </a:prstGeom>
          <a:noFill/>
          <a:ln w="9525">
            <a:noFill/>
            <a:miter lim="800000"/>
            <a:headEnd/>
            <a:tailEnd/>
          </a:ln>
          <a:effectLst/>
        </p:spPr>
        <p:txBody>
          <a:bodyPr wrap="none" anchor="ctr">
            <a:spAutoFit/>
          </a:bodyPr>
          <a:lstStyle/>
          <a:p>
            <a:r>
              <a:rPr lang="en-US" sz="1600" b="1" dirty="0">
                <a:solidFill>
                  <a:schemeClr val="bg1"/>
                </a:solidFill>
              </a:rPr>
              <a:t>87</a:t>
            </a:r>
          </a:p>
        </p:txBody>
      </p:sp>
      <p:sp>
        <p:nvSpPr>
          <p:cNvPr id="187398" name="Text Box 6"/>
          <p:cNvSpPr txBox="1">
            <a:spLocks noChangeArrowheads="1"/>
          </p:cNvSpPr>
          <p:nvPr/>
        </p:nvSpPr>
        <p:spPr bwMode="auto">
          <a:xfrm>
            <a:off x="5668184" y="3371461"/>
            <a:ext cx="409575" cy="336550"/>
          </a:xfrm>
          <a:prstGeom prst="rect">
            <a:avLst/>
          </a:prstGeom>
          <a:noFill/>
          <a:ln w="9525">
            <a:noFill/>
            <a:miter lim="800000"/>
            <a:headEnd/>
            <a:tailEnd/>
          </a:ln>
          <a:effectLst/>
        </p:spPr>
        <p:txBody>
          <a:bodyPr wrap="none" anchor="ctr">
            <a:spAutoFit/>
          </a:bodyPr>
          <a:lstStyle/>
          <a:p>
            <a:r>
              <a:rPr lang="en-US" sz="1600" b="1" dirty="0">
                <a:solidFill>
                  <a:schemeClr val="bg1"/>
                </a:solidFill>
              </a:rPr>
              <a:t>62</a:t>
            </a:r>
          </a:p>
        </p:txBody>
      </p:sp>
      <p:sp>
        <p:nvSpPr>
          <p:cNvPr id="187399" name="Text Box 7"/>
          <p:cNvSpPr txBox="1">
            <a:spLocks noChangeArrowheads="1"/>
          </p:cNvSpPr>
          <p:nvPr/>
        </p:nvSpPr>
        <p:spPr bwMode="auto">
          <a:xfrm>
            <a:off x="7502765" y="3796911"/>
            <a:ext cx="409575" cy="336550"/>
          </a:xfrm>
          <a:prstGeom prst="rect">
            <a:avLst/>
          </a:prstGeom>
          <a:noFill/>
          <a:ln w="9525">
            <a:noFill/>
            <a:miter lim="800000"/>
            <a:headEnd/>
            <a:tailEnd/>
          </a:ln>
          <a:effectLst/>
        </p:spPr>
        <p:txBody>
          <a:bodyPr wrap="none" anchor="ctr">
            <a:spAutoFit/>
          </a:bodyPr>
          <a:lstStyle/>
          <a:p>
            <a:r>
              <a:rPr lang="en-US" sz="1600" b="1" dirty="0">
                <a:solidFill>
                  <a:schemeClr val="bg1"/>
                </a:solidFill>
              </a:rPr>
              <a:t>51</a:t>
            </a:r>
          </a:p>
        </p:txBody>
      </p:sp>
      <p:sp>
        <p:nvSpPr>
          <p:cNvPr id="187400" name="Text Box 8"/>
          <p:cNvSpPr txBox="1">
            <a:spLocks noChangeArrowheads="1"/>
          </p:cNvSpPr>
          <p:nvPr/>
        </p:nvSpPr>
        <p:spPr bwMode="auto">
          <a:xfrm>
            <a:off x="420105" y="6264995"/>
            <a:ext cx="5876930" cy="246221"/>
          </a:xfrm>
          <a:prstGeom prst="rect">
            <a:avLst/>
          </a:prstGeom>
          <a:noFill/>
          <a:ln w="9525">
            <a:noFill/>
            <a:miter lim="800000"/>
            <a:headEnd/>
            <a:tailEnd/>
          </a:ln>
          <a:effectLst/>
        </p:spPr>
        <p:txBody>
          <a:bodyPr wrap="none" anchor="ctr">
            <a:spAutoFit/>
          </a:bodyPr>
          <a:lstStyle/>
          <a:p>
            <a:r>
              <a:rPr lang="en-US" sz="1000" b="1" dirty="0">
                <a:solidFill>
                  <a:schemeClr val="tx1"/>
                </a:solidFill>
              </a:rPr>
              <a:t>Source: DOE/EIA Annual Energy Outlook 2013, 13 Q Electricity rounds to Total Energy of 71 Q.</a:t>
            </a:r>
          </a:p>
        </p:txBody>
      </p:sp>
      <p:pic>
        <p:nvPicPr>
          <p:cNvPr id="3076" name="Picture 4"/>
          <p:cNvPicPr>
            <a:picLocks noChangeAspect="1" noChangeArrowheads="1"/>
          </p:cNvPicPr>
          <p:nvPr/>
        </p:nvPicPr>
        <p:blipFill>
          <a:blip r:embed="rId3" cstate="print"/>
          <a:srcRect/>
          <a:stretch>
            <a:fillRect/>
          </a:stretch>
        </p:blipFill>
        <p:spPr bwMode="auto">
          <a:xfrm>
            <a:off x="308055" y="1237667"/>
            <a:ext cx="8481444" cy="5115007"/>
          </a:xfrm>
          <a:prstGeom prst="rect">
            <a:avLst/>
          </a:prstGeom>
          <a:noFill/>
          <a:ln w="9525">
            <a:noFill/>
            <a:miter lim="800000"/>
            <a:headEnd/>
            <a:tailEnd/>
          </a:ln>
          <a:effectLst/>
        </p:spPr>
      </p:pic>
      <p:sp>
        <p:nvSpPr>
          <p:cNvPr id="9" name="TextBox 8"/>
          <p:cNvSpPr txBox="1"/>
          <p:nvPr/>
        </p:nvSpPr>
        <p:spPr>
          <a:xfrm>
            <a:off x="5890531" y="1698172"/>
            <a:ext cx="2574199" cy="584775"/>
          </a:xfrm>
          <a:prstGeom prst="rect">
            <a:avLst/>
          </a:prstGeom>
          <a:solidFill>
            <a:schemeClr val="accent6">
              <a:lumMod val="60000"/>
              <a:lumOff val="40000"/>
            </a:schemeClr>
          </a:solidFill>
          <a:ln w="28575">
            <a:solidFill>
              <a:schemeClr val="tx1"/>
            </a:solidFill>
          </a:ln>
        </p:spPr>
        <p:txBody>
          <a:bodyPr wrap="square" rtlCol="0">
            <a:spAutoFit/>
          </a:bodyPr>
          <a:lstStyle/>
          <a:p>
            <a:r>
              <a:rPr lang="en-US" b="1" dirty="0">
                <a:solidFill>
                  <a:schemeClr val="tx1"/>
                </a:solidFill>
              </a:rPr>
              <a:t>Total Technical Potential </a:t>
            </a:r>
          </a:p>
          <a:p>
            <a:pPr>
              <a:spcBef>
                <a:spcPts val="0"/>
              </a:spcBef>
            </a:pPr>
            <a:r>
              <a:rPr lang="en-US" b="1" dirty="0">
                <a:solidFill>
                  <a:schemeClr val="tx1"/>
                </a:solidFill>
              </a:rPr>
              <a:t>58 Quads</a:t>
            </a:r>
          </a:p>
        </p:txBody>
      </p:sp>
      <p:sp>
        <p:nvSpPr>
          <p:cNvPr id="10" name="Rounded Rectangle 9"/>
          <p:cNvSpPr/>
          <p:nvPr/>
        </p:nvSpPr>
        <p:spPr bwMode="auto">
          <a:xfrm>
            <a:off x="1097280" y="1149531"/>
            <a:ext cx="822960" cy="391886"/>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27 Q</a:t>
            </a:r>
          </a:p>
        </p:txBody>
      </p:sp>
      <p:sp>
        <p:nvSpPr>
          <p:cNvPr id="11" name="Rounded Rectangle 10"/>
          <p:cNvSpPr/>
          <p:nvPr/>
        </p:nvSpPr>
        <p:spPr bwMode="auto">
          <a:xfrm>
            <a:off x="3161212" y="1658983"/>
            <a:ext cx="692331" cy="404948"/>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24 Q</a:t>
            </a:r>
          </a:p>
        </p:txBody>
      </p:sp>
      <p:sp>
        <p:nvSpPr>
          <p:cNvPr id="12" name="Rounded Rectangle 11"/>
          <p:cNvSpPr/>
          <p:nvPr/>
        </p:nvSpPr>
        <p:spPr bwMode="auto">
          <a:xfrm>
            <a:off x="5159829" y="2965269"/>
            <a:ext cx="875211" cy="352696"/>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11.5 Q</a:t>
            </a:r>
          </a:p>
        </p:txBody>
      </p:sp>
      <p:sp>
        <p:nvSpPr>
          <p:cNvPr id="13" name="Rounded Rectangle 12"/>
          <p:cNvSpPr/>
          <p:nvPr/>
        </p:nvSpPr>
        <p:spPr bwMode="auto">
          <a:xfrm>
            <a:off x="7210698" y="3370217"/>
            <a:ext cx="718457" cy="36576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lang="en-US" b="1" dirty="0"/>
              <a:t>8.5</a:t>
            </a:r>
            <a:r>
              <a:rPr kumimoji="0" lang="en-US" sz="1600" b="1" i="0" u="none" strike="noStrike" cap="none" normalizeH="0" baseline="0" dirty="0">
                <a:ln>
                  <a:noFill/>
                </a:ln>
                <a:solidFill>
                  <a:srgbClr val="000000"/>
                </a:solidFill>
                <a:effectLst/>
                <a:latin typeface="Arial" charset="0"/>
              </a:rPr>
              <a:t> Q</a:t>
            </a:r>
          </a:p>
        </p:txBody>
      </p:sp>
      <p:sp>
        <p:nvSpPr>
          <p:cNvPr id="14" name="TextBox 13"/>
          <p:cNvSpPr txBox="1"/>
          <p:nvPr/>
        </p:nvSpPr>
        <p:spPr>
          <a:xfrm>
            <a:off x="5891349" y="1110343"/>
            <a:ext cx="2573381" cy="584775"/>
          </a:xfrm>
          <a:prstGeom prst="rect">
            <a:avLst/>
          </a:prstGeom>
          <a:solidFill>
            <a:schemeClr val="accent1">
              <a:lumMod val="20000"/>
              <a:lumOff val="80000"/>
            </a:schemeClr>
          </a:solidFill>
          <a:ln w="28575">
            <a:solidFill>
              <a:schemeClr val="tx1"/>
            </a:solidFill>
          </a:ln>
        </p:spPr>
        <p:txBody>
          <a:bodyPr wrap="square" rtlCol="0">
            <a:spAutoFit/>
          </a:bodyPr>
          <a:lstStyle/>
          <a:p>
            <a:r>
              <a:rPr lang="en-US" b="1" dirty="0"/>
              <a:t>Total Energy Used</a:t>
            </a:r>
          </a:p>
          <a:p>
            <a:pPr>
              <a:spcBef>
                <a:spcPts val="0"/>
              </a:spcBef>
            </a:pPr>
            <a:r>
              <a:rPr lang="en-US" b="1" dirty="0"/>
              <a:t>71 Quads</a:t>
            </a:r>
          </a:p>
        </p:txBody>
      </p:sp>
      <p:sp>
        <p:nvSpPr>
          <p:cNvPr id="15" name="Left Arrow 14"/>
          <p:cNvSpPr/>
          <p:nvPr/>
        </p:nvSpPr>
        <p:spPr bwMode="auto">
          <a:xfrm>
            <a:off x="1959429" y="1423850"/>
            <a:ext cx="888274" cy="445443"/>
          </a:xfrm>
          <a:prstGeom prst="lef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27 Q</a:t>
            </a:r>
          </a:p>
        </p:txBody>
      </p:sp>
      <p:sp>
        <p:nvSpPr>
          <p:cNvPr id="16" name="Left Arrow 15"/>
          <p:cNvSpPr/>
          <p:nvPr/>
        </p:nvSpPr>
        <p:spPr bwMode="auto">
          <a:xfrm>
            <a:off x="4023360" y="1972491"/>
            <a:ext cx="875211" cy="380743"/>
          </a:xfrm>
          <a:prstGeom prst="lef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21 Q</a:t>
            </a:r>
          </a:p>
        </p:txBody>
      </p:sp>
      <p:sp>
        <p:nvSpPr>
          <p:cNvPr id="17" name="Left Arrow 16"/>
          <p:cNvSpPr/>
          <p:nvPr/>
        </p:nvSpPr>
        <p:spPr bwMode="auto">
          <a:xfrm>
            <a:off x="8059783" y="3592286"/>
            <a:ext cx="822960" cy="419318"/>
          </a:xfrm>
          <a:prstGeom prst="lef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4 Q</a:t>
            </a:r>
          </a:p>
        </p:txBody>
      </p:sp>
      <p:sp>
        <p:nvSpPr>
          <p:cNvPr id="18" name="Left Arrow 17"/>
          <p:cNvSpPr/>
          <p:nvPr/>
        </p:nvSpPr>
        <p:spPr bwMode="auto">
          <a:xfrm>
            <a:off x="6035040" y="3174274"/>
            <a:ext cx="849085" cy="419318"/>
          </a:xfrm>
          <a:prstGeom prst="lef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6.4 Q</a:t>
            </a:r>
          </a:p>
        </p:txBody>
      </p:sp>
      <p:sp>
        <p:nvSpPr>
          <p:cNvPr id="19" name="TextBox 18"/>
          <p:cNvSpPr txBox="1"/>
          <p:nvPr/>
        </p:nvSpPr>
        <p:spPr>
          <a:xfrm>
            <a:off x="5891349" y="2285999"/>
            <a:ext cx="2573382" cy="338554"/>
          </a:xfrm>
          <a:prstGeom prst="rect">
            <a:avLst/>
          </a:prstGeom>
          <a:solidFill>
            <a:srgbClr val="3333CC"/>
          </a:solidFill>
          <a:ln w="28575">
            <a:solidFill>
              <a:schemeClr val="tx1"/>
            </a:solidFill>
          </a:ln>
        </p:spPr>
        <p:txBody>
          <a:bodyPr wrap="square" rtlCol="0">
            <a:spAutoFit/>
          </a:bodyPr>
          <a:lstStyle/>
          <a:p>
            <a:r>
              <a:rPr lang="en-US" b="1" dirty="0">
                <a:solidFill>
                  <a:schemeClr val="bg1"/>
                </a:solidFill>
              </a:rPr>
              <a:t>% of Technical Potential</a:t>
            </a:r>
          </a:p>
        </p:txBody>
      </p:sp>
    </p:spTree>
    <p:extLst>
      <p:ext uri="{BB962C8B-B14F-4D97-AF65-F5344CB8AC3E}">
        <p14:creationId xmlns:p14="http://schemas.microsoft.com/office/powerpoint/2010/main" val="436390986"/>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778240" cy="914400"/>
          </a:xfrm>
        </p:spPr>
        <p:txBody>
          <a:bodyPr>
            <a:normAutofit/>
          </a:bodyPr>
          <a:lstStyle/>
          <a:p>
            <a:r>
              <a:rPr lang="en-US" dirty="0"/>
              <a:t>PEV Market</a:t>
            </a:r>
            <a:br>
              <a:rPr lang="en-US" dirty="0"/>
            </a:br>
            <a:r>
              <a:rPr lang="en-US" sz="2000" i="1" dirty="0">
                <a:solidFill>
                  <a:srgbClr val="C00000"/>
                </a:solidFill>
              </a:rPr>
              <a:t>How Much: Cumulative PEV Sales In USA</a:t>
            </a:r>
          </a:p>
        </p:txBody>
      </p:sp>
      <p:graphicFrame>
        <p:nvGraphicFramePr>
          <p:cNvPr id="7" name="Chart 6"/>
          <p:cNvGraphicFramePr>
            <a:graphicFrameLocks noGrp="1"/>
          </p:cNvGraphicFramePr>
          <p:nvPr>
            <p:extLst/>
          </p:nvPr>
        </p:nvGraphicFramePr>
        <p:xfrm>
          <a:off x="244928" y="992776"/>
          <a:ext cx="8654143" cy="557266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186292" y="1852551"/>
            <a:ext cx="4089581" cy="461665"/>
          </a:xfrm>
          <a:prstGeom prst="rect">
            <a:avLst/>
          </a:prstGeom>
          <a:solidFill>
            <a:srgbClr val="FFEB99"/>
          </a:solidFill>
          <a:ln w="38100">
            <a:solidFill>
              <a:schemeClr val="accent3">
                <a:lumMod val="75000"/>
              </a:schemeClr>
            </a:solidFill>
          </a:ln>
        </p:spPr>
        <p:txBody>
          <a:bodyPr wrap="none" rtlCol="0">
            <a:spAutoFit/>
          </a:bodyPr>
          <a:lstStyle/>
          <a:p>
            <a:r>
              <a:rPr lang="en-US" sz="2400" b="1" i="1" dirty="0">
                <a:solidFill>
                  <a:schemeClr val="accent3">
                    <a:lumMod val="75000"/>
                  </a:schemeClr>
                </a:solidFill>
              </a:rPr>
              <a:t>Exceeds 523K (10/31/2016)</a:t>
            </a:r>
            <a:endParaRPr lang="en-US" sz="2400" b="1" dirty="0">
              <a:solidFill>
                <a:schemeClr val="accent3">
                  <a:lumMod val="75000"/>
                </a:schemeClr>
              </a:solidFill>
            </a:endParaRPr>
          </a:p>
        </p:txBody>
      </p:sp>
    </p:spTree>
    <p:extLst>
      <p:ext uri="{BB962C8B-B14F-4D97-AF65-F5344CB8AC3E}">
        <p14:creationId xmlns:p14="http://schemas.microsoft.com/office/powerpoint/2010/main" val="4258942532"/>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txBox="1">
            <a:spLocks/>
          </p:cNvSpPr>
          <p:nvPr/>
        </p:nvSpPr>
        <p:spPr>
          <a:xfrm>
            <a:off x="365124" y="182563"/>
            <a:ext cx="8778875" cy="914400"/>
          </a:xfrm>
          <a:prstGeom prst="rect">
            <a:avLst/>
          </a:prstGeo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noProof="0" dirty="0">
                <a:ln>
                  <a:noFill/>
                </a:ln>
                <a:solidFill>
                  <a:schemeClr val="tx2"/>
                </a:solidFill>
                <a:effectLst/>
                <a:uLnTx/>
                <a:uFillTx/>
                <a:latin typeface="+mj-lt"/>
                <a:ea typeface="+mj-ea"/>
                <a:cs typeface="+mj-cs"/>
              </a:rPr>
              <a:t>PEV Market Geography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noProof="0" dirty="0">
                <a:ln>
                  <a:noFill/>
                </a:ln>
                <a:solidFill>
                  <a:srgbClr val="C00000"/>
                </a:solidFill>
                <a:effectLst/>
                <a:uLnTx/>
                <a:uFillTx/>
                <a:latin typeface="+mj-lt"/>
                <a:ea typeface="+mj-ea"/>
                <a:cs typeface="+mj-cs"/>
              </a:rPr>
              <a:t>Exists Nationwide With Strong Country Sales </a:t>
            </a:r>
            <a:r>
              <a:rPr lang="en-US" sz="2000" b="1" i="1" kern="0" noProof="0" dirty="0">
                <a:solidFill>
                  <a:srgbClr val="C00000"/>
                </a:solidFill>
                <a:latin typeface="+mj-lt"/>
                <a:ea typeface="+mj-ea"/>
                <a:cs typeface="+mj-cs"/>
              </a:rPr>
              <a:t>In Every State</a:t>
            </a:r>
            <a:endParaRPr kumimoji="0" lang="en-US" sz="2000" b="1" i="1" u="none" strike="noStrike" kern="0" cap="none" spc="0" normalizeH="0" baseline="0" noProof="0" dirty="0">
              <a:ln>
                <a:noFill/>
              </a:ln>
              <a:solidFill>
                <a:srgbClr val="C00000"/>
              </a:solidFill>
              <a:effectLst/>
              <a:uLnTx/>
              <a:uFillTx/>
              <a:latin typeface="+mj-lt"/>
              <a:ea typeface="+mj-ea"/>
              <a:cs typeface="+mj-cs"/>
            </a:endParaRPr>
          </a:p>
        </p:txBody>
      </p:sp>
      <p:pic>
        <p:nvPicPr>
          <p:cNvPr id="10241" name="Picture 1"/>
          <p:cNvPicPr>
            <a:picLocks noChangeAspect="1" noChangeArrowheads="1"/>
          </p:cNvPicPr>
          <p:nvPr/>
        </p:nvPicPr>
        <p:blipFill>
          <a:blip r:embed="rId3" cstate="print"/>
          <a:srcRect l="13000" t="8444" r="23500" b="4889"/>
          <a:stretch>
            <a:fillRect/>
          </a:stretch>
        </p:blipFill>
        <p:spPr bwMode="auto">
          <a:xfrm>
            <a:off x="1005840" y="1097280"/>
            <a:ext cx="7027362" cy="5394960"/>
          </a:xfrm>
          <a:prstGeom prst="rect">
            <a:avLst/>
          </a:prstGeom>
          <a:noFill/>
          <a:ln w="9525">
            <a:noFill/>
            <a:miter lim="800000"/>
            <a:headEnd/>
            <a:tailEnd/>
          </a:ln>
        </p:spPr>
      </p:pic>
    </p:spTree>
    <p:extLst>
      <p:ext uri="{BB962C8B-B14F-4D97-AF65-F5344CB8AC3E}">
        <p14:creationId xmlns:p14="http://schemas.microsoft.com/office/powerpoint/2010/main" val="3658494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noAutofit/>
          </a:bodyPr>
          <a:lstStyle/>
          <a:p>
            <a:r>
              <a:rPr lang="en-US" dirty="0"/>
              <a:t>PEV Market</a:t>
            </a:r>
            <a:br>
              <a:rPr lang="en-US" sz="2800" dirty="0"/>
            </a:br>
            <a:r>
              <a:rPr lang="en-US" sz="2000" i="1" dirty="0">
                <a:solidFill>
                  <a:srgbClr val="C00000"/>
                </a:solidFill>
              </a:rPr>
              <a:t>Vehicle Availability:  15+ PEVs Are On The Way in 2015 - 2018</a:t>
            </a:r>
          </a:p>
        </p:txBody>
      </p:sp>
      <p:graphicFrame>
        <p:nvGraphicFramePr>
          <p:cNvPr id="23" name="Content Placeholder 3"/>
          <p:cNvGraphicFramePr>
            <a:graphicFrameLocks noGrp="1"/>
          </p:cNvGraphicFramePr>
          <p:nvPr>
            <p:ph idx="1"/>
            <p:extLst>
              <p:ext uri="{D42A27DB-BD31-4B8C-83A1-F6EECF244321}">
                <p14:modId xmlns:p14="http://schemas.microsoft.com/office/powerpoint/2010/main" val="2818085733"/>
              </p:ext>
            </p:extLst>
          </p:nvPr>
        </p:nvGraphicFramePr>
        <p:xfrm>
          <a:off x="1816947" y="1119529"/>
          <a:ext cx="5521112" cy="4419600"/>
        </p:xfrm>
        <a:graphic>
          <a:graphicData uri="http://schemas.openxmlformats.org/drawingml/2006/table">
            <a:tbl>
              <a:tblPr firstRow="1" bandRow="1">
                <a:tableStyleId>{5C22544A-7EE6-4342-B048-85BDC9FD1C3A}</a:tableStyleId>
              </a:tblPr>
              <a:tblGrid>
                <a:gridCol w="903393">
                  <a:extLst>
                    <a:ext uri="{9D8B030D-6E8A-4147-A177-3AD203B41FA5}">
                      <a16:colId xmlns:a16="http://schemas.microsoft.com/office/drawing/2014/main" val="20000"/>
                    </a:ext>
                  </a:extLst>
                </a:gridCol>
                <a:gridCol w="834390">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1149053">
                  <a:extLst>
                    <a:ext uri="{9D8B030D-6E8A-4147-A177-3AD203B41FA5}">
                      <a16:colId xmlns:a16="http://schemas.microsoft.com/office/drawing/2014/main" val="20003"/>
                    </a:ext>
                  </a:extLst>
                </a:gridCol>
                <a:gridCol w="668542">
                  <a:extLst>
                    <a:ext uri="{9D8B030D-6E8A-4147-A177-3AD203B41FA5}">
                      <a16:colId xmlns:a16="http://schemas.microsoft.com/office/drawing/2014/main" val="20004"/>
                    </a:ext>
                  </a:extLst>
                </a:gridCol>
                <a:gridCol w="668542">
                  <a:extLst>
                    <a:ext uri="{9D8B030D-6E8A-4147-A177-3AD203B41FA5}">
                      <a16:colId xmlns:a16="http://schemas.microsoft.com/office/drawing/2014/main" val="20005"/>
                    </a:ext>
                  </a:extLst>
                </a:gridCol>
                <a:gridCol w="668542">
                  <a:extLst>
                    <a:ext uri="{9D8B030D-6E8A-4147-A177-3AD203B41FA5}">
                      <a16:colId xmlns:a16="http://schemas.microsoft.com/office/drawing/2014/main" val="20006"/>
                    </a:ext>
                  </a:extLst>
                </a:gridCol>
              </a:tblGrid>
              <a:tr h="186725">
                <a:tc>
                  <a:txBody>
                    <a:bodyPr/>
                    <a:lstStyle/>
                    <a:p>
                      <a:r>
                        <a:rPr lang="en-US" sz="800" dirty="0"/>
                        <a:t>Make </a:t>
                      </a:r>
                    </a:p>
                  </a:txBody>
                  <a:tcPr/>
                </a:tc>
                <a:tc>
                  <a:txBody>
                    <a:bodyPr/>
                    <a:lstStyle/>
                    <a:p>
                      <a:r>
                        <a:rPr lang="en-US" sz="800" dirty="0"/>
                        <a:t>Model</a:t>
                      </a:r>
                    </a:p>
                  </a:txBody>
                  <a:tcPr/>
                </a:tc>
                <a:tc>
                  <a:txBody>
                    <a:bodyPr/>
                    <a:lstStyle/>
                    <a:p>
                      <a:r>
                        <a:rPr lang="en-US" sz="800" dirty="0"/>
                        <a:t>Type</a:t>
                      </a:r>
                    </a:p>
                  </a:txBody>
                  <a:tcPr/>
                </a:tc>
                <a:tc>
                  <a:txBody>
                    <a:bodyPr/>
                    <a:lstStyle/>
                    <a:p>
                      <a:r>
                        <a:rPr lang="en-US" sz="800" dirty="0"/>
                        <a:t>Body Style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Battery (kWh)</a:t>
                      </a:r>
                    </a:p>
                    <a:p>
                      <a:endParaRPr lang="en-US" sz="800" dirty="0"/>
                    </a:p>
                  </a:txBody>
                  <a:tcPr/>
                </a:tc>
                <a:tc>
                  <a:txBody>
                    <a:bodyPr/>
                    <a:lstStyle/>
                    <a:p>
                      <a:r>
                        <a:rPr lang="en-US" sz="800" dirty="0"/>
                        <a:t>AER (miles)</a:t>
                      </a:r>
                    </a:p>
                  </a:txBody>
                  <a:tcPr/>
                </a:tc>
                <a:tc>
                  <a:txBody>
                    <a:bodyPr/>
                    <a:lstStyle/>
                    <a:p>
                      <a:r>
                        <a:rPr lang="en-US" sz="800" dirty="0"/>
                        <a:t>Launch</a:t>
                      </a:r>
                    </a:p>
                  </a:txBody>
                  <a:tcPr/>
                </a:tc>
                <a:extLst>
                  <a:ext uri="{0D108BD9-81ED-4DB2-BD59-A6C34878D82A}">
                    <a16:rowId xmlns:a16="http://schemas.microsoft.com/office/drawing/2014/main" val="10000"/>
                  </a:ext>
                </a:extLst>
              </a:tr>
              <a:tr h="186725">
                <a:tc>
                  <a:txBody>
                    <a:bodyPr/>
                    <a:lstStyle/>
                    <a:p>
                      <a:r>
                        <a:rPr lang="en-US" sz="800" b="1" dirty="0"/>
                        <a:t>Hyundai</a:t>
                      </a:r>
                    </a:p>
                  </a:txBody>
                  <a:tcPr/>
                </a:tc>
                <a:tc>
                  <a:txBody>
                    <a:bodyPr/>
                    <a:lstStyle/>
                    <a:p>
                      <a:r>
                        <a:rPr lang="en-US" sz="800" b="1" dirty="0"/>
                        <a:t>Sonata</a:t>
                      </a:r>
                    </a:p>
                  </a:txBody>
                  <a:tcPr/>
                </a:tc>
                <a:tc>
                  <a:txBody>
                    <a:bodyPr/>
                    <a:lstStyle/>
                    <a:p>
                      <a:r>
                        <a:rPr lang="en-US" sz="800" b="1" dirty="0"/>
                        <a:t>PHEV</a:t>
                      </a:r>
                    </a:p>
                  </a:txBody>
                  <a:tcPr/>
                </a:tc>
                <a:tc>
                  <a:txBody>
                    <a:bodyPr/>
                    <a:lstStyle/>
                    <a:p>
                      <a:r>
                        <a:rPr lang="en-US" sz="800" b="1" dirty="0"/>
                        <a:t>Sedan</a:t>
                      </a:r>
                    </a:p>
                  </a:txBody>
                  <a:tcPr/>
                </a:tc>
                <a:tc>
                  <a:txBody>
                    <a:bodyPr/>
                    <a:lstStyle/>
                    <a:p>
                      <a:r>
                        <a:rPr lang="en-US" sz="800" b="1" dirty="0"/>
                        <a:t>9.8</a:t>
                      </a:r>
                    </a:p>
                  </a:txBody>
                  <a:tcPr/>
                </a:tc>
                <a:tc>
                  <a:txBody>
                    <a:bodyPr/>
                    <a:lstStyle/>
                    <a:p>
                      <a:r>
                        <a:rPr lang="en-US" sz="800" b="1" dirty="0"/>
                        <a:t>22</a:t>
                      </a:r>
                    </a:p>
                  </a:txBody>
                  <a:tcPr/>
                </a:tc>
                <a:tc>
                  <a:txBody>
                    <a:bodyPr/>
                    <a:lstStyle/>
                    <a:p>
                      <a:r>
                        <a:rPr lang="en-US" sz="800" b="1" dirty="0"/>
                        <a:t>Q1 2015</a:t>
                      </a:r>
                    </a:p>
                  </a:txBody>
                  <a:tcPr/>
                </a:tc>
                <a:extLst>
                  <a:ext uri="{0D108BD9-81ED-4DB2-BD59-A6C34878D82A}">
                    <a16:rowId xmlns:a16="http://schemas.microsoft.com/office/drawing/2014/main" val="10001"/>
                  </a:ext>
                </a:extLst>
              </a:tr>
              <a:tr h="186725">
                <a:tc>
                  <a:txBody>
                    <a:bodyPr/>
                    <a:lstStyle/>
                    <a:p>
                      <a:r>
                        <a:rPr lang="en-US" sz="800" b="1" dirty="0"/>
                        <a:t>Chevrolet</a:t>
                      </a:r>
                    </a:p>
                  </a:txBody>
                  <a:tcPr/>
                </a:tc>
                <a:tc>
                  <a:txBody>
                    <a:bodyPr/>
                    <a:lstStyle/>
                    <a:p>
                      <a:r>
                        <a:rPr lang="en-US" sz="800" b="1" dirty="0"/>
                        <a:t>Volt</a:t>
                      </a:r>
                    </a:p>
                  </a:txBody>
                  <a:tcPr/>
                </a:tc>
                <a:tc>
                  <a:txBody>
                    <a:bodyPr/>
                    <a:lstStyle/>
                    <a:p>
                      <a:r>
                        <a:rPr lang="en-US" sz="800" b="1" dirty="0"/>
                        <a:t>PHEV</a:t>
                      </a:r>
                    </a:p>
                  </a:txBody>
                  <a:tcPr/>
                </a:tc>
                <a:tc>
                  <a:txBody>
                    <a:bodyPr/>
                    <a:lstStyle/>
                    <a:p>
                      <a:r>
                        <a:rPr lang="en-US" sz="800" b="1" dirty="0"/>
                        <a:t>Hatchback</a:t>
                      </a:r>
                    </a:p>
                  </a:txBody>
                  <a:tcPr/>
                </a:tc>
                <a:tc>
                  <a:txBody>
                    <a:bodyPr/>
                    <a:lstStyle/>
                    <a:p>
                      <a:r>
                        <a:rPr lang="en-US" sz="800" b="1" dirty="0"/>
                        <a:t>18.4</a:t>
                      </a:r>
                    </a:p>
                  </a:txBody>
                  <a:tcPr/>
                </a:tc>
                <a:tc>
                  <a:txBody>
                    <a:bodyPr/>
                    <a:lstStyle/>
                    <a:p>
                      <a:r>
                        <a:rPr lang="en-US" sz="800" b="1" dirty="0"/>
                        <a:t>50</a:t>
                      </a:r>
                    </a:p>
                  </a:txBody>
                  <a:tcPr/>
                </a:tc>
                <a:tc>
                  <a:txBody>
                    <a:bodyPr/>
                    <a:lstStyle/>
                    <a:p>
                      <a:r>
                        <a:rPr lang="en-US" sz="800" b="1" dirty="0"/>
                        <a:t>Q3 2015</a:t>
                      </a:r>
                    </a:p>
                  </a:txBody>
                  <a:tcPr/>
                </a:tc>
                <a:extLst>
                  <a:ext uri="{0D108BD9-81ED-4DB2-BD59-A6C34878D82A}">
                    <a16:rowId xmlns:a16="http://schemas.microsoft.com/office/drawing/2014/main" val="10002"/>
                  </a:ext>
                </a:extLst>
              </a:tr>
              <a:tr h="186725">
                <a:tc>
                  <a:txBody>
                    <a:bodyPr/>
                    <a:lstStyle/>
                    <a:p>
                      <a:r>
                        <a:rPr lang="en-US" sz="800" b="1" dirty="0"/>
                        <a:t>BMW</a:t>
                      </a:r>
                    </a:p>
                  </a:txBody>
                  <a:tcPr/>
                </a:tc>
                <a:tc>
                  <a:txBody>
                    <a:bodyPr/>
                    <a:lstStyle/>
                    <a:p>
                      <a:r>
                        <a:rPr lang="en-US" sz="800" b="1" dirty="0"/>
                        <a:t>X5</a:t>
                      </a:r>
                    </a:p>
                  </a:txBody>
                  <a:tcPr/>
                </a:tc>
                <a:tc>
                  <a:txBody>
                    <a:bodyPr/>
                    <a:lstStyle/>
                    <a:p>
                      <a:r>
                        <a:rPr lang="en-US" sz="800" b="1" dirty="0"/>
                        <a:t>PHEV</a:t>
                      </a:r>
                    </a:p>
                  </a:txBody>
                  <a:tcPr/>
                </a:tc>
                <a:tc>
                  <a:txBody>
                    <a:bodyPr/>
                    <a:lstStyle/>
                    <a:p>
                      <a:r>
                        <a:rPr lang="en-US" sz="800" b="1" dirty="0"/>
                        <a:t>SUV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a:t>9</a:t>
                      </a:r>
                    </a:p>
                  </a:txBody>
                  <a:tcPr/>
                </a:tc>
                <a:tc>
                  <a:txBody>
                    <a:bodyPr/>
                    <a:lstStyle/>
                    <a:p>
                      <a:r>
                        <a:rPr lang="en-US" sz="800" b="1" dirty="0"/>
                        <a:t>20</a:t>
                      </a:r>
                    </a:p>
                  </a:txBody>
                  <a:tcPr/>
                </a:tc>
                <a:tc>
                  <a:txBody>
                    <a:bodyPr/>
                    <a:lstStyle/>
                    <a:p>
                      <a:r>
                        <a:rPr lang="en-US" sz="800" b="1" dirty="0"/>
                        <a:t>Q3 2015</a:t>
                      </a:r>
                    </a:p>
                  </a:txBody>
                  <a:tcPr/>
                </a:tc>
                <a:extLst>
                  <a:ext uri="{0D108BD9-81ED-4DB2-BD59-A6C34878D82A}">
                    <a16:rowId xmlns:a16="http://schemas.microsoft.com/office/drawing/2014/main" val="10003"/>
                  </a:ext>
                </a:extLst>
              </a:tr>
              <a:tr h="186725">
                <a:tc>
                  <a:txBody>
                    <a:bodyPr/>
                    <a:lstStyle/>
                    <a:p>
                      <a:r>
                        <a:rPr lang="en-US" sz="800" b="1" dirty="0"/>
                        <a:t>Audi</a:t>
                      </a:r>
                    </a:p>
                  </a:txBody>
                  <a:tcPr/>
                </a:tc>
                <a:tc>
                  <a:txBody>
                    <a:bodyPr/>
                    <a:lstStyle/>
                    <a:p>
                      <a:r>
                        <a:rPr lang="en-US" sz="800" b="1" dirty="0"/>
                        <a:t>A3 etron</a:t>
                      </a:r>
                    </a:p>
                  </a:txBody>
                  <a:tcPr/>
                </a:tc>
                <a:tc>
                  <a:txBody>
                    <a:bodyPr/>
                    <a:lstStyle/>
                    <a:p>
                      <a:r>
                        <a:rPr lang="en-US" sz="800" b="1" dirty="0"/>
                        <a:t>PHEV</a:t>
                      </a:r>
                    </a:p>
                  </a:txBody>
                  <a:tcPr/>
                </a:tc>
                <a:tc>
                  <a:txBody>
                    <a:bodyPr/>
                    <a:lstStyle/>
                    <a:p>
                      <a:r>
                        <a:rPr lang="en-US" sz="800" b="1" dirty="0"/>
                        <a:t>Wagon</a:t>
                      </a:r>
                    </a:p>
                  </a:txBody>
                  <a:tcPr/>
                </a:tc>
                <a:tc>
                  <a:txBody>
                    <a:bodyPr/>
                    <a:lstStyle/>
                    <a:p>
                      <a:r>
                        <a:rPr lang="en-US" sz="800" b="1" dirty="0"/>
                        <a:t>8.8</a:t>
                      </a:r>
                    </a:p>
                  </a:txBody>
                  <a:tcPr/>
                </a:tc>
                <a:tc>
                  <a:txBody>
                    <a:bodyPr/>
                    <a:lstStyle/>
                    <a:p>
                      <a:r>
                        <a:rPr lang="en-US" sz="800" b="1" dirty="0"/>
                        <a:t>30</a:t>
                      </a:r>
                    </a:p>
                  </a:txBody>
                  <a:tcPr/>
                </a:tc>
                <a:tc>
                  <a:txBody>
                    <a:bodyPr/>
                    <a:lstStyle/>
                    <a:p>
                      <a:r>
                        <a:rPr lang="en-US" sz="800" b="1" dirty="0"/>
                        <a:t>Q3 2015</a:t>
                      </a:r>
                    </a:p>
                  </a:txBody>
                  <a:tcPr/>
                </a:tc>
                <a:extLst>
                  <a:ext uri="{0D108BD9-81ED-4DB2-BD59-A6C34878D82A}">
                    <a16:rowId xmlns:a16="http://schemas.microsoft.com/office/drawing/2014/main" val="10004"/>
                  </a:ext>
                </a:extLst>
              </a:tr>
              <a:tr h="186725">
                <a:tc>
                  <a:txBody>
                    <a:bodyPr/>
                    <a:lstStyle/>
                    <a:p>
                      <a:r>
                        <a:rPr lang="en-US" sz="800" b="1" dirty="0"/>
                        <a:t>Mercedes</a:t>
                      </a:r>
                    </a:p>
                  </a:txBody>
                  <a:tcPr/>
                </a:tc>
                <a:tc>
                  <a:txBody>
                    <a:bodyPr/>
                    <a:lstStyle/>
                    <a:p>
                      <a:r>
                        <a:rPr lang="en-US" sz="800" b="1" dirty="0"/>
                        <a:t>C350</a:t>
                      </a:r>
                    </a:p>
                  </a:txBody>
                  <a:tcPr/>
                </a:tc>
                <a:tc>
                  <a:txBody>
                    <a:bodyPr/>
                    <a:lstStyle/>
                    <a:p>
                      <a:r>
                        <a:rPr lang="en-US" sz="800" b="1" dirty="0"/>
                        <a:t>PHEV</a:t>
                      </a:r>
                    </a:p>
                  </a:txBody>
                  <a:tcPr/>
                </a:tc>
                <a:tc>
                  <a:txBody>
                    <a:bodyPr/>
                    <a:lstStyle/>
                    <a:p>
                      <a:r>
                        <a:rPr lang="en-US" sz="800" b="1" dirty="0"/>
                        <a:t>Luxury sedan</a:t>
                      </a:r>
                    </a:p>
                  </a:txBody>
                  <a:tcPr/>
                </a:tc>
                <a:tc>
                  <a:txBody>
                    <a:bodyPr/>
                    <a:lstStyle/>
                    <a:p>
                      <a:r>
                        <a:rPr lang="en-US" sz="800" b="1" dirty="0"/>
                        <a:t>6.2</a:t>
                      </a:r>
                    </a:p>
                  </a:txBody>
                  <a:tcPr/>
                </a:tc>
                <a:tc>
                  <a:txBody>
                    <a:bodyPr/>
                    <a:lstStyle/>
                    <a:p>
                      <a:r>
                        <a:rPr lang="en-US" sz="800" b="1" dirty="0"/>
                        <a:t>20</a:t>
                      </a:r>
                    </a:p>
                  </a:txBody>
                  <a:tcPr/>
                </a:tc>
                <a:tc>
                  <a:txBody>
                    <a:bodyPr/>
                    <a:lstStyle/>
                    <a:p>
                      <a:r>
                        <a:rPr lang="en-US" sz="800" b="1" dirty="0"/>
                        <a:t>Q4 2015</a:t>
                      </a:r>
                    </a:p>
                  </a:txBody>
                  <a:tcPr/>
                </a:tc>
                <a:extLst>
                  <a:ext uri="{0D108BD9-81ED-4DB2-BD59-A6C34878D82A}">
                    <a16:rowId xmlns:a16="http://schemas.microsoft.com/office/drawing/2014/main" val="10005"/>
                  </a:ext>
                </a:extLst>
              </a:tr>
              <a:tr h="186725">
                <a:tc>
                  <a:txBody>
                    <a:bodyPr/>
                    <a:lstStyle/>
                    <a:p>
                      <a:r>
                        <a:rPr lang="en-US" sz="800" b="1" dirty="0"/>
                        <a:t>Tesla</a:t>
                      </a:r>
                    </a:p>
                  </a:txBody>
                  <a:tcPr/>
                </a:tc>
                <a:tc>
                  <a:txBody>
                    <a:bodyPr/>
                    <a:lstStyle/>
                    <a:p>
                      <a:r>
                        <a:rPr lang="en-US" sz="800" b="1" dirty="0"/>
                        <a:t>Model X</a:t>
                      </a:r>
                    </a:p>
                  </a:txBody>
                  <a:tcPr/>
                </a:tc>
                <a:tc>
                  <a:txBody>
                    <a:bodyPr/>
                    <a:lstStyle/>
                    <a:p>
                      <a:r>
                        <a:rPr lang="en-US" sz="800" b="1" dirty="0"/>
                        <a:t>BEV</a:t>
                      </a:r>
                    </a:p>
                  </a:txBody>
                  <a:tcPr/>
                </a:tc>
                <a:tc>
                  <a:txBody>
                    <a:bodyPr/>
                    <a:lstStyle/>
                    <a:p>
                      <a:r>
                        <a:rPr lang="en-US" sz="800" b="1" dirty="0"/>
                        <a:t>SUV/Crossover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a:t>TBD</a:t>
                      </a:r>
                    </a:p>
                  </a:txBody>
                  <a:tcPr/>
                </a:tc>
                <a:tc>
                  <a:txBody>
                    <a:bodyPr/>
                    <a:lstStyle/>
                    <a:p>
                      <a:r>
                        <a:rPr lang="en-US" sz="800" b="1" dirty="0"/>
                        <a:t>250</a:t>
                      </a:r>
                    </a:p>
                  </a:txBody>
                  <a:tcPr/>
                </a:tc>
                <a:tc>
                  <a:txBody>
                    <a:bodyPr/>
                    <a:lstStyle/>
                    <a:p>
                      <a:r>
                        <a:rPr lang="en-US" sz="800" b="1" dirty="0"/>
                        <a:t>Q4 2015</a:t>
                      </a:r>
                    </a:p>
                  </a:txBody>
                  <a:tcPr/>
                </a:tc>
                <a:extLst>
                  <a:ext uri="{0D108BD9-81ED-4DB2-BD59-A6C34878D82A}">
                    <a16:rowId xmlns:a16="http://schemas.microsoft.com/office/drawing/2014/main" val="10006"/>
                  </a:ext>
                </a:extLst>
              </a:tr>
              <a:tr h="186725">
                <a:tc>
                  <a:txBody>
                    <a:bodyPr/>
                    <a:lstStyle/>
                    <a:p>
                      <a:r>
                        <a:rPr lang="en-US" sz="800" b="1" dirty="0"/>
                        <a:t>Mercedes</a:t>
                      </a:r>
                    </a:p>
                  </a:txBody>
                  <a:tcPr/>
                </a:tc>
                <a:tc>
                  <a:txBody>
                    <a:bodyPr/>
                    <a:lstStyle/>
                    <a:p>
                      <a:r>
                        <a:rPr lang="en-US" sz="800" b="1" dirty="0"/>
                        <a:t>S-Class</a:t>
                      </a:r>
                    </a:p>
                  </a:txBody>
                  <a:tcPr/>
                </a:tc>
                <a:tc>
                  <a:txBody>
                    <a:bodyPr/>
                    <a:lstStyle/>
                    <a:p>
                      <a:r>
                        <a:rPr lang="en-US" sz="800" b="1" dirty="0"/>
                        <a:t>PHEV</a:t>
                      </a:r>
                    </a:p>
                  </a:txBody>
                  <a:tcPr/>
                </a:tc>
                <a:tc>
                  <a:txBody>
                    <a:bodyPr/>
                    <a:lstStyle/>
                    <a:p>
                      <a:r>
                        <a:rPr lang="en-US" sz="800" b="1" dirty="0"/>
                        <a:t>Luxury sedan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a:t>TBD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a:t>TBD</a:t>
                      </a:r>
                    </a:p>
                  </a:txBody>
                  <a:tcPr/>
                </a:tc>
                <a:tc>
                  <a:txBody>
                    <a:bodyPr/>
                    <a:lstStyle/>
                    <a:p>
                      <a:r>
                        <a:rPr lang="en-US" sz="800" b="1" dirty="0"/>
                        <a:t>Q4 2015</a:t>
                      </a:r>
                    </a:p>
                  </a:txBody>
                  <a:tcPr/>
                </a:tc>
                <a:extLst>
                  <a:ext uri="{0D108BD9-81ED-4DB2-BD59-A6C34878D82A}">
                    <a16:rowId xmlns:a16="http://schemas.microsoft.com/office/drawing/2014/main" val="10007"/>
                  </a:ext>
                </a:extLst>
              </a:tr>
              <a:tr h="186725">
                <a:tc>
                  <a:txBody>
                    <a:bodyPr/>
                    <a:lstStyle/>
                    <a:p>
                      <a:r>
                        <a:rPr lang="en-US" sz="800" b="1" dirty="0"/>
                        <a:t>Volvo</a:t>
                      </a:r>
                    </a:p>
                  </a:txBody>
                  <a:tcPr/>
                </a:tc>
                <a:tc>
                  <a:txBody>
                    <a:bodyPr/>
                    <a:lstStyle/>
                    <a:p>
                      <a:r>
                        <a:rPr lang="en-US" sz="800" b="1" dirty="0"/>
                        <a:t>XC90 T8</a:t>
                      </a:r>
                    </a:p>
                  </a:txBody>
                  <a:tcPr/>
                </a:tc>
                <a:tc>
                  <a:txBody>
                    <a:bodyPr/>
                    <a:lstStyle/>
                    <a:p>
                      <a:r>
                        <a:rPr lang="en-US" sz="800" b="1" dirty="0"/>
                        <a:t>PHEV</a:t>
                      </a:r>
                    </a:p>
                  </a:txBody>
                  <a:tcPr/>
                </a:tc>
                <a:tc>
                  <a:txBody>
                    <a:bodyPr/>
                    <a:lstStyle/>
                    <a:p>
                      <a:r>
                        <a:rPr lang="en-US" sz="800" b="1" dirty="0"/>
                        <a:t>SUV</a:t>
                      </a:r>
                    </a:p>
                  </a:txBody>
                  <a:tcPr/>
                </a:tc>
                <a:tc>
                  <a:txBody>
                    <a:bodyPr/>
                    <a:lstStyle/>
                    <a:p>
                      <a:r>
                        <a:rPr lang="en-US" sz="800" b="1" dirty="0"/>
                        <a:t>9.2</a:t>
                      </a:r>
                    </a:p>
                  </a:txBody>
                  <a:tcPr/>
                </a:tc>
                <a:tc>
                  <a:txBody>
                    <a:bodyPr/>
                    <a:lstStyle/>
                    <a:p>
                      <a:r>
                        <a:rPr lang="en-US" sz="800" b="1" dirty="0"/>
                        <a:t>20</a:t>
                      </a:r>
                    </a:p>
                  </a:txBody>
                  <a:tcPr/>
                </a:tc>
                <a:tc>
                  <a:txBody>
                    <a:bodyPr/>
                    <a:lstStyle/>
                    <a:p>
                      <a:r>
                        <a:rPr lang="en-US" sz="800" b="1" dirty="0"/>
                        <a:t>Q4 2015</a:t>
                      </a:r>
                    </a:p>
                  </a:txBody>
                  <a:tcPr/>
                </a:tc>
                <a:extLst>
                  <a:ext uri="{0D108BD9-81ED-4DB2-BD59-A6C34878D82A}">
                    <a16:rowId xmlns:a16="http://schemas.microsoft.com/office/drawing/2014/main" val="10008"/>
                  </a:ext>
                </a:extLst>
              </a:tr>
              <a:tr h="186725">
                <a:tc>
                  <a:txBody>
                    <a:bodyPr/>
                    <a:lstStyle/>
                    <a:p>
                      <a:r>
                        <a:rPr lang="en-US" sz="800" b="1" dirty="0"/>
                        <a:t>Mitsubishi</a:t>
                      </a:r>
                    </a:p>
                  </a:txBody>
                  <a:tcPr/>
                </a:tc>
                <a:tc>
                  <a:txBody>
                    <a:bodyPr/>
                    <a:lstStyle/>
                    <a:p>
                      <a:r>
                        <a:rPr lang="en-US" sz="800" b="1" dirty="0"/>
                        <a:t>Outlander</a:t>
                      </a:r>
                    </a:p>
                  </a:txBody>
                  <a:tcPr/>
                </a:tc>
                <a:tc>
                  <a:txBody>
                    <a:bodyPr/>
                    <a:lstStyle/>
                    <a:p>
                      <a:r>
                        <a:rPr lang="en-US" sz="800" b="1" dirty="0"/>
                        <a:t>PHEV</a:t>
                      </a:r>
                    </a:p>
                  </a:txBody>
                  <a:tcPr/>
                </a:tc>
                <a:tc>
                  <a:txBody>
                    <a:bodyPr/>
                    <a:lstStyle/>
                    <a:p>
                      <a:r>
                        <a:rPr lang="en-US" sz="800" b="1" dirty="0"/>
                        <a:t>SUV/Crossover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a:t>TBD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a:t>TBD</a:t>
                      </a:r>
                    </a:p>
                  </a:txBody>
                  <a:tcPr/>
                </a:tc>
                <a:tc>
                  <a:txBody>
                    <a:bodyPr/>
                    <a:lstStyle/>
                    <a:p>
                      <a:r>
                        <a:rPr lang="en-US" sz="800" b="1" dirty="0"/>
                        <a:t>Q2 2016</a:t>
                      </a:r>
                    </a:p>
                  </a:txBody>
                  <a:tcPr/>
                </a:tc>
                <a:extLst>
                  <a:ext uri="{0D108BD9-81ED-4DB2-BD59-A6C34878D82A}">
                    <a16:rowId xmlns:a16="http://schemas.microsoft.com/office/drawing/2014/main" val="10009"/>
                  </a:ext>
                </a:extLst>
              </a:tr>
              <a:tr h="186725">
                <a:tc>
                  <a:txBody>
                    <a:bodyPr/>
                    <a:lstStyle/>
                    <a:p>
                      <a:r>
                        <a:rPr lang="en-US" sz="800" b="1" dirty="0"/>
                        <a:t>Chrysler</a:t>
                      </a:r>
                    </a:p>
                  </a:txBody>
                  <a:tcPr/>
                </a:tc>
                <a:tc>
                  <a:txBody>
                    <a:bodyPr/>
                    <a:lstStyle/>
                    <a:p>
                      <a:r>
                        <a:rPr lang="en-US" sz="800" b="1" dirty="0"/>
                        <a:t>Town</a:t>
                      </a:r>
                      <a:r>
                        <a:rPr lang="en-US" sz="800" b="1" baseline="0" dirty="0"/>
                        <a:t> &amp; Country</a:t>
                      </a:r>
                      <a:endParaRPr lang="en-US" sz="800" b="1" dirty="0"/>
                    </a:p>
                  </a:txBody>
                  <a:tcPr/>
                </a:tc>
                <a:tc>
                  <a:txBody>
                    <a:bodyPr/>
                    <a:lstStyle/>
                    <a:p>
                      <a:r>
                        <a:rPr lang="en-US" sz="800" b="1" dirty="0"/>
                        <a:t>PHEV</a:t>
                      </a:r>
                    </a:p>
                  </a:txBody>
                  <a:tcPr/>
                </a:tc>
                <a:tc>
                  <a:txBody>
                    <a:bodyPr/>
                    <a:lstStyle/>
                    <a:p>
                      <a:r>
                        <a:rPr lang="en-US" sz="800" b="1" dirty="0"/>
                        <a:t>Minivan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a:t>TBD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a:t>TBD</a:t>
                      </a:r>
                    </a:p>
                  </a:txBody>
                  <a:tcPr/>
                </a:tc>
                <a:tc>
                  <a:txBody>
                    <a:bodyPr/>
                    <a:lstStyle/>
                    <a:p>
                      <a:r>
                        <a:rPr lang="en-US" sz="800" b="1" dirty="0"/>
                        <a:t>Q4 2016</a:t>
                      </a:r>
                    </a:p>
                  </a:txBody>
                  <a:tcPr/>
                </a:tc>
                <a:extLst>
                  <a:ext uri="{0D108BD9-81ED-4DB2-BD59-A6C34878D82A}">
                    <a16:rowId xmlns:a16="http://schemas.microsoft.com/office/drawing/2014/main" val="10010"/>
                  </a:ext>
                </a:extLst>
              </a:tr>
              <a:tr h="186725">
                <a:tc>
                  <a:txBody>
                    <a:bodyPr/>
                    <a:lstStyle/>
                    <a:p>
                      <a:r>
                        <a:rPr lang="en-US" sz="800" b="1" dirty="0"/>
                        <a:t>Volvo</a:t>
                      </a:r>
                    </a:p>
                  </a:txBody>
                  <a:tcPr/>
                </a:tc>
                <a:tc>
                  <a:txBody>
                    <a:bodyPr/>
                    <a:lstStyle/>
                    <a:p>
                      <a:r>
                        <a:rPr lang="en-US" sz="800" b="1" dirty="0"/>
                        <a:t>V60</a:t>
                      </a:r>
                    </a:p>
                  </a:txBody>
                  <a:tcPr/>
                </a:tc>
                <a:tc>
                  <a:txBody>
                    <a:bodyPr/>
                    <a:lstStyle/>
                    <a:p>
                      <a:r>
                        <a:rPr lang="en-US" sz="800" b="1" dirty="0"/>
                        <a:t>PHEV</a:t>
                      </a:r>
                    </a:p>
                  </a:txBody>
                  <a:tcPr/>
                </a:tc>
                <a:tc>
                  <a:txBody>
                    <a:bodyPr/>
                    <a:lstStyle/>
                    <a:p>
                      <a:r>
                        <a:rPr lang="en-US" sz="800" b="1" dirty="0"/>
                        <a:t>Wagon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a:t>TBD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a:t>TBD</a:t>
                      </a:r>
                    </a:p>
                  </a:txBody>
                  <a:tcPr/>
                </a:tc>
                <a:tc>
                  <a:txBody>
                    <a:bodyPr/>
                    <a:lstStyle/>
                    <a:p>
                      <a:r>
                        <a:rPr lang="en-US" sz="800" b="1" dirty="0"/>
                        <a:t>Q4</a:t>
                      </a:r>
                      <a:r>
                        <a:rPr lang="en-US" sz="800" b="1" baseline="0" dirty="0"/>
                        <a:t> </a:t>
                      </a:r>
                      <a:r>
                        <a:rPr lang="en-US" sz="800" b="1" dirty="0"/>
                        <a:t>2016</a:t>
                      </a:r>
                    </a:p>
                  </a:txBody>
                  <a:tcPr/>
                </a:tc>
                <a:extLst>
                  <a:ext uri="{0D108BD9-81ED-4DB2-BD59-A6C34878D82A}">
                    <a16:rowId xmlns:a16="http://schemas.microsoft.com/office/drawing/2014/main" val="10011"/>
                  </a:ext>
                </a:extLst>
              </a:tr>
              <a:tr h="186725">
                <a:tc>
                  <a:txBody>
                    <a:bodyPr/>
                    <a:lstStyle/>
                    <a:p>
                      <a:r>
                        <a:rPr lang="en-US" sz="800" b="1" dirty="0"/>
                        <a:t>Audi</a:t>
                      </a:r>
                    </a:p>
                  </a:txBody>
                  <a:tcPr/>
                </a:tc>
                <a:tc>
                  <a:txBody>
                    <a:bodyPr/>
                    <a:lstStyle/>
                    <a:p>
                      <a:r>
                        <a:rPr lang="en-US" sz="800" b="1" dirty="0"/>
                        <a:t>Q7 etron</a:t>
                      </a:r>
                    </a:p>
                  </a:txBody>
                  <a:tcPr/>
                </a:tc>
                <a:tc>
                  <a:txBody>
                    <a:bodyPr/>
                    <a:lstStyle/>
                    <a:p>
                      <a:r>
                        <a:rPr lang="en-US" sz="800" b="1" dirty="0"/>
                        <a:t>PHEV</a:t>
                      </a:r>
                    </a:p>
                  </a:txBody>
                  <a:tcPr/>
                </a:tc>
                <a:tc>
                  <a:txBody>
                    <a:bodyPr/>
                    <a:lstStyle/>
                    <a:p>
                      <a:r>
                        <a:rPr lang="en-US" sz="800" b="1" dirty="0"/>
                        <a:t>SUV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a:t>TBD</a:t>
                      </a:r>
                    </a:p>
                  </a:txBody>
                  <a:tcPr/>
                </a:tc>
                <a:tc>
                  <a:txBody>
                    <a:bodyPr/>
                    <a:lstStyle/>
                    <a:p>
                      <a:r>
                        <a:rPr lang="en-US" sz="800" b="1" dirty="0"/>
                        <a:t>25</a:t>
                      </a:r>
                    </a:p>
                  </a:txBody>
                  <a:tcPr/>
                </a:tc>
                <a:tc>
                  <a:txBody>
                    <a:bodyPr/>
                    <a:lstStyle/>
                    <a:p>
                      <a:r>
                        <a:rPr lang="en-US" sz="800" b="1" dirty="0"/>
                        <a:t>Q4 2016</a:t>
                      </a:r>
                    </a:p>
                  </a:txBody>
                  <a:tcPr/>
                </a:tc>
                <a:extLst>
                  <a:ext uri="{0D108BD9-81ED-4DB2-BD59-A6C34878D82A}">
                    <a16:rowId xmlns:a16="http://schemas.microsoft.com/office/drawing/2014/main" val="10012"/>
                  </a:ext>
                </a:extLst>
              </a:tr>
              <a:tr h="186725">
                <a:tc>
                  <a:txBody>
                    <a:bodyPr/>
                    <a:lstStyle/>
                    <a:p>
                      <a:r>
                        <a:rPr lang="en-US" sz="800" b="1" dirty="0"/>
                        <a:t>Nissan</a:t>
                      </a:r>
                    </a:p>
                  </a:txBody>
                  <a:tcPr/>
                </a:tc>
                <a:tc>
                  <a:txBody>
                    <a:bodyPr/>
                    <a:lstStyle/>
                    <a:p>
                      <a:r>
                        <a:rPr lang="en-US" sz="800" b="1" dirty="0"/>
                        <a:t>Leaf</a:t>
                      </a:r>
                    </a:p>
                  </a:txBody>
                  <a:tcPr/>
                </a:tc>
                <a:tc>
                  <a:txBody>
                    <a:bodyPr/>
                    <a:lstStyle/>
                    <a:p>
                      <a:r>
                        <a:rPr lang="en-US" sz="800" b="1" dirty="0"/>
                        <a:t>BEV</a:t>
                      </a:r>
                    </a:p>
                  </a:txBody>
                  <a:tcPr/>
                </a:tc>
                <a:tc>
                  <a:txBody>
                    <a:bodyPr/>
                    <a:lstStyle/>
                    <a:p>
                      <a:r>
                        <a:rPr lang="en-US" sz="800" b="1" dirty="0"/>
                        <a:t>Hatchback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a:t>TBD</a:t>
                      </a:r>
                    </a:p>
                  </a:txBody>
                  <a:tcPr/>
                </a:tc>
                <a:tc>
                  <a:txBody>
                    <a:bodyPr/>
                    <a:lstStyle/>
                    <a:p>
                      <a:r>
                        <a:rPr lang="en-US" sz="800" b="1" dirty="0"/>
                        <a:t>TBD</a:t>
                      </a:r>
                    </a:p>
                  </a:txBody>
                  <a:tcPr/>
                </a:tc>
                <a:tc>
                  <a:txBody>
                    <a:bodyPr/>
                    <a:lstStyle/>
                    <a:p>
                      <a:r>
                        <a:rPr lang="en-US" sz="800" b="1" dirty="0"/>
                        <a:t>Q4 2016</a:t>
                      </a:r>
                    </a:p>
                  </a:txBody>
                  <a:tcPr/>
                </a:tc>
                <a:extLst>
                  <a:ext uri="{0D108BD9-81ED-4DB2-BD59-A6C34878D82A}">
                    <a16:rowId xmlns:a16="http://schemas.microsoft.com/office/drawing/2014/main" val="10013"/>
                  </a:ext>
                </a:extLst>
              </a:tr>
              <a:tr h="186725">
                <a:tc>
                  <a:txBody>
                    <a:bodyPr/>
                    <a:lstStyle/>
                    <a:p>
                      <a:r>
                        <a:rPr lang="en-US" sz="800" b="1" dirty="0"/>
                        <a:t>Chevrolet</a:t>
                      </a:r>
                    </a:p>
                  </a:txBody>
                  <a:tcPr/>
                </a:tc>
                <a:tc>
                  <a:txBody>
                    <a:bodyPr/>
                    <a:lstStyle/>
                    <a:p>
                      <a:r>
                        <a:rPr lang="en-US" sz="800" b="1" dirty="0"/>
                        <a:t>Bolt</a:t>
                      </a:r>
                    </a:p>
                  </a:txBody>
                  <a:tcPr/>
                </a:tc>
                <a:tc>
                  <a:txBody>
                    <a:bodyPr/>
                    <a:lstStyle/>
                    <a:p>
                      <a:r>
                        <a:rPr lang="en-US" sz="800" b="1" dirty="0"/>
                        <a:t>BEV</a:t>
                      </a:r>
                    </a:p>
                  </a:txBody>
                  <a:tcPr/>
                </a:tc>
                <a:tc>
                  <a:txBody>
                    <a:bodyPr/>
                    <a:lstStyle/>
                    <a:p>
                      <a:r>
                        <a:rPr lang="en-US" sz="800" b="1" dirty="0"/>
                        <a:t>Hatchback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a:t>TBD</a:t>
                      </a:r>
                    </a:p>
                  </a:txBody>
                  <a:tcPr/>
                </a:tc>
                <a:tc>
                  <a:txBody>
                    <a:bodyPr/>
                    <a:lstStyle/>
                    <a:p>
                      <a:r>
                        <a:rPr lang="en-US" sz="800" b="1" dirty="0"/>
                        <a:t>200</a:t>
                      </a:r>
                    </a:p>
                  </a:txBody>
                  <a:tcPr/>
                </a:tc>
                <a:tc>
                  <a:txBody>
                    <a:bodyPr/>
                    <a:lstStyle/>
                    <a:p>
                      <a:r>
                        <a:rPr lang="en-US" sz="800" b="1" dirty="0"/>
                        <a:t>Q4 2017</a:t>
                      </a:r>
                    </a:p>
                  </a:txBody>
                  <a:tcPr/>
                </a:tc>
                <a:extLst>
                  <a:ext uri="{0D108BD9-81ED-4DB2-BD59-A6C34878D82A}">
                    <a16:rowId xmlns:a16="http://schemas.microsoft.com/office/drawing/2014/main" val="10014"/>
                  </a:ext>
                </a:extLst>
              </a:tr>
              <a:tr h="186725">
                <a:tc>
                  <a:txBody>
                    <a:bodyPr/>
                    <a:lstStyle/>
                    <a:p>
                      <a:r>
                        <a:rPr lang="en-US" sz="800" b="1" dirty="0"/>
                        <a:t>VW</a:t>
                      </a:r>
                    </a:p>
                  </a:txBody>
                  <a:tcPr/>
                </a:tc>
                <a:tc>
                  <a:txBody>
                    <a:bodyPr/>
                    <a:lstStyle/>
                    <a:p>
                      <a:r>
                        <a:rPr lang="en-US" sz="800" b="1" dirty="0"/>
                        <a:t>Cross</a:t>
                      </a:r>
                      <a:r>
                        <a:rPr lang="en-US" sz="800" b="1" baseline="0" dirty="0"/>
                        <a:t> Coupe</a:t>
                      </a:r>
                      <a:endParaRPr lang="en-US" sz="800" b="1" dirty="0"/>
                    </a:p>
                  </a:txBody>
                  <a:tcPr/>
                </a:tc>
                <a:tc>
                  <a:txBody>
                    <a:bodyPr/>
                    <a:lstStyle/>
                    <a:p>
                      <a:r>
                        <a:rPr lang="en-US" sz="800" b="1" dirty="0"/>
                        <a:t>PHEV</a:t>
                      </a:r>
                    </a:p>
                  </a:txBody>
                  <a:tcPr/>
                </a:tc>
                <a:tc>
                  <a:txBody>
                    <a:bodyPr/>
                    <a:lstStyle/>
                    <a:p>
                      <a:r>
                        <a:rPr lang="en-US" sz="800" b="1" dirty="0"/>
                        <a:t>SUV</a:t>
                      </a:r>
                    </a:p>
                  </a:txBody>
                  <a:tcPr/>
                </a:tc>
                <a:tc>
                  <a:txBody>
                    <a:bodyPr/>
                    <a:lstStyle/>
                    <a:p>
                      <a:r>
                        <a:rPr lang="en-US" sz="800" b="1" dirty="0"/>
                        <a:t>14.1</a:t>
                      </a:r>
                    </a:p>
                  </a:txBody>
                  <a:tcPr/>
                </a:tc>
                <a:tc>
                  <a:txBody>
                    <a:bodyPr/>
                    <a:lstStyle/>
                    <a:p>
                      <a:r>
                        <a:rPr lang="en-US" sz="800" b="1" dirty="0"/>
                        <a:t>20</a:t>
                      </a:r>
                    </a:p>
                  </a:txBody>
                  <a:tcPr/>
                </a:tc>
                <a:tc>
                  <a:txBody>
                    <a:bodyPr/>
                    <a:lstStyle/>
                    <a:p>
                      <a:r>
                        <a:rPr lang="en-US" sz="800" b="1" dirty="0"/>
                        <a:t>Q4 2017</a:t>
                      </a:r>
                    </a:p>
                  </a:txBody>
                  <a:tcPr/>
                </a:tc>
                <a:extLst>
                  <a:ext uri="{0D108BD9-81ED-4DB2-BD59-A6C34878D82A}">
                    <a16:rowId xmlns:a16="http://schemas.microsoft.com/office/drawing/2014/main" val="10015"/>
                  </a:ext>
                </a:extLst>
              </a:tr>
              <a:tr h="186725">
                <a:tc>
                  <a:txBody>
                    <a:bodyPr/>
                    <a:lstStyle/>
                    <a:p>
                      <a:r>
                        <a:rPr lang="en-US" sz="800" b="1" dirty="0"/>
                        <a:t>Subaru</a:t>
                      </a:r>
                    </a:p>
                  </a:txBody>
                  <a:tcPr/>
                </a:tc>
                <a:tc>
                  <a:txBody>
                    <a:bodyPr/>
                    <a:lstStyle/>
                    <a:p>
                      <a:r>
                        <a:rPr lang="en-US" sz="800" b="1" dirty="0"/>
                        <a:t>TBD</a:t>
                      </a:r>
                    </a:p>
                  </a:txBody>
                  <a:tcPr/>
                </a:tc>
                <a:tc>
                  <a:txBody>
                    <a:bodyPr/>
                    <a:lstStyle/>
                    <a:p>
                      <a:r>
                        <a:rPr lang="en-US" sz="800" b="1" dirty="0"/>
                        <a:t>PHEV</a:t>
                      </a:r>
                    </a:p>
                  </a:txBody>
                  <a:tcPr/>
                </a:tc>
                <a:tc>
                  <a:txBody>
                    <a:bodyPr/>
                    <a:lstStyle/>
                    <a:p>
                      <a:r>
                        <a:rPr lang="en-US" sz="800" b="1" dirty="0"/>
                        <a:t>Crossover</a:t>
                      </a:r>
                    </a:p>
                  </a:txBody>
                  <a:tcPr/>
                </a:tc>
                <a:tc>
                  <a:txBody>
                    <a:bodyPr/>
                    <a:lstStyle/>
                    <a:p>
                      <a:r>
                        <a:rPr lang="en-US" sz="800" b="1" dirty="0"/>
                        <a:t>TBD</a:t>
                      </a:r>
                    </a:p>
                  </a:txBody>
                  <a:tcPr/>
                </a:tc>
                <a:tc>
                  <a:txBody>
                    <a:bodyPr/>
                    <a:lstStyle/>
                    <a:p>
                      <a:r>
                        <a:rPr lang="en-US" sz="800" b="1" dirty="0"/>
                        <a:t>TBD</a:t>
                      </a:r>
                    </a:p>
                  </a:txBody>
                  <a:tcPr/>
                </a:tc>
                <a:tc>
                  <a:txBody>
                    <a:bodyPr/>
                    <a:lstStyle/>
                    <a:p>
                      <a:r>
                        <a:rPr lang="en-US" sz="800" b="1" dirty="0"/>
                        <a:t>Q4 2017</a:t>
                      </a:r>
                    </a:p>
                  </a:txBody>
                  <a:tcPr/>
                </a:tc>
                <a:extLst>
                  <a:ext uri="{0D108BD9-81ED-4DB2-BD59-A6C34878D82A}">
                    <a16:rowId xmlns:a16="http://schemas.microsoft.com/office/drawing/2014/main" val="10016"/>
                  </a:ext>
                </a:extLst>
              </a:tr>
              <a:tr h="186725">
                <a:tc>
                  <a:txBody>
                    <a:bodyPr/>
                    <a:lstStyle/>
                    <a:p>
                      <a:r>
                        <a:rPr lang="en-US" sz="800" b="1" dirty="0"/>
                        <a:t>Porsche</a:t>
                      </a:r>
                    </a:p>
                  </a:txBody>
                  <a:tcPr/>
                </a:tc>
                <a:tc>
                  <a:txBody>
                    <a:bodyPr/>
                    <a:lstStyle/>
                    <a:p>
                      <a:r>
                        <a:rPr lang="en-US" sz="800" b="1" dirty="0"/>
                        <a:t>Pajun</a:t>
                      </a:r>
                    </a:p>
                  </a:txBody>
                  <a:tcPr/>
                </a:tc>
                <a:tc>
                  <a:txBody>
                    <a:bodyPr/>
                    <a:lstStyle/>
                    <a:p>
                      <a:r>
                        <a:rPr lang="en-US" sz="800" b="1" dirty="0"/>
                        <a:t>BEV</a:t>
                      </a:r>
                    </a:p>
                  </a:txBody>
                  <a:tcPr/>
                </a:tc>
                <a:tc>
                  <a:txBody>
                    <a:bodyPr/>
                    <a:lstStyle/>
                    <a:p>
                      <a:r>
                        <a:rPr lang="en-US" sz="800" b="1" dirty="0"/>
                        <a:t>Luxury</a:t>
                      </a:r>
                      <a:r>
                        <a:rPr lang="en-US" sz="800" b="1" baseline="0" dirty="0"/>
                        <a:t> sedan</a:t>
                      </a:r>
                      <a:endParaRPr lang="en-US" sz="800" b="1" dirty="0"/>
                    </a:p>
                  </a:txBody>
                  <a:tcPr/>
                </a:tc>
                <a:tc>
                  <a:txBody>
                    <a:bodyPr/>
                    <a:lstStyle/>
                    <a:p>
                      <a:r>
                        <a:rPr lang="en-US" sz="800" b="1" dirty="0"/>
                        <a:t>TBD</a:t>
                      </a:r>
                    </a:p>
                  </a:txBody>
                  <a:tcPr/>
                </a:tc>
                <a:tc>
                  <a:txBody>
                    <a:bodyPr/>
                    <a:lstStyle/>
                    <a:p>
                      <a:r>
                        <a:rPr lang="en-US" sz="800" b="1" dirty="0"/>
                        <a:t>TBD</a:t>
                      </a:r>
                    </a:p>
                  </a:txBody>
                  <a:tcPr/>
                </a:tc>
                <a:tc>
                  <a:txBody>
                    <a:bodyPr/>
                    <a:lstStyle/>
                    <a:p>
                      <a:r>
                        <a:rPr lang="en-US" sz="800" b="1" dirty="0"/>
                        <a:t>Q4 2018</a:t>
                      </a:r>
                    </a:p>
                  </a:txBody>
                  <a:tcPr/>
                </a:tc>
                <a:extLst>
                  <a:ext uri="{0D108BD9-81ED-4DB2-BD59-A6C34878D82A}">
                    <a16:rowId xmlns:a16="http://schemas.microsoft.com/office/drawing/2014/main" val="10017"/>
                  </a:ext>
                </a:extLst>
              </a:tr>
              <a:tr h="186725">
                <a:tc>
                  <a:txBody>
                    <a:bodyPr/>
                    <a:lstStyle/>
                    <a:p>
                      <a:r>
                        <a:rPr lang="en-US" sz="800" b="1" dirty="0"/>
                        <a:t>Jaguar</a:t>
                      </a:r>
                    </a:p>
                  </a:txBody>
                  <a:tcPr/>
                </a:tc>
                <a:tc>
                  <a:txBody>
                    <a:bodyPr/>
                    <a:lstStyle/>
                    <a:p>
                      <a:r>
                        <a:rPr lang="en-US" sz="800" b="1" dirty="0"/>
                        <a:t>F-Pace</a:t>
                      </a:r>
                    </a:p>
                  </a:txBody>
                  <a:tcPr/>
                </a:tc>
                <a:tc>
                  <a:txBody>
                    <a:bodyPr/>
                    <a:lstStyle/>
                    <a:p>
                      <a:r>
                        <a:rPr lang="en-US" sz="800" b="1" dirty="0"/>
                        <a:t>BEV</a:t>
                      </a:r>
                    </a:p>
                  </a:txBody>
                  <a:tcPr/>
                </a:tc>
                <a:tc>
                  <a:txBody>
                    <a:bodyPr/>
                    <a:lstStyle/>
                    <a:p>
                      <a:r>
                        <a:rPr lang="en-US" sz="800" b="1" dirty="0"/>
                        <a:t>Crossover</a:t>
                      </a:r>
                    </a:p>
                  </a:txBody>
                  <a:tcPr/>
                </a:tc>
                <a:tc>
                  <a:txBody>
                    <a:bodyPr/>
                    <a:lstStyle/>
                    <a:p>
                      <a:r>
                        <a:rPr lang="en-US" sz="800" b="1" dirty="0"/>
                        <a:t>TBD</a:t>
                      </a:r>
                    </a:p>
                  </a:txBody>
                  <a:tcPr/>
                </a:tc>
                <a:tc>
                  <a:txBody>
                    <a:bodyPr/>
                    <a:lstStyle/>
                    <a:p>
                      <a:r>
                        <a:rPr lang="en-US" sz="800" b="1" dirty="0"/>
                        <a:t>300</a:t>
                      </a:r>
                    </a:p>
                  </a:txBody>
                  <a:tcPr/>
                </a:tc>
                <a:tc>
                  <a:txBody>
                    <a:bodyPr/>
                    <a:lstStyle/>
                    <a:p>
                      <a:r>
                        <a:rPr lang="en-US" sz="800" b="1" dirty="0"/>
                        <a:t>Q2</a:t>
                      </a:r>
                      <a:r>
                        <a:rPr lang="en-US" sz="800" b="1" baseline="0" dirty="0"/>
                        <a:t> 2019</a:t>
                      </a:r>
                      <a:endParaRPr lang="en-US" sz="800" b="1" dirty="0"/>
                    </a:p>
                  </a:txBody>
                  <a:tcPr/>
                </a:tc>
                <a:extLst>
                  <a:ext uri="{0D108BD9-81ED-4DB2-BD59-A6C34878D82A}">
                    <a16:rowId xmlns:a16="http://schemas.microsoft.com/office/drawing/2014/main" val="10018"/>
                  </a:ext>
                </a:extLst>
              </a:tr>
            </a:tbl>
          </a:graphicData>
        </a:graphic>
      </p:graphicFrame>
      <p:pic>
        <p:nvPicPr>
          <p:cNvPr id="17" name="Picture 16" descr="Model X.jpg"/>
          <p:cNvPicPr>
            <a:picLocks noChangeAspect="1"/>
          </p:cNvPicPr>
          <p:nvPr/>
        </p:nvPicPr>
        <p:blipFill>
          <a:blip r:embed="rId3" cstate="print"/>
          <a:stretch>
            <a:fillRect/>
          </a:stretch>
        </p:blipFill>
        <p:spPr>
          <a:xfrm>
            <a:off x="79587" y="1115146"/>
            <a:ext cx="1645920" cy="826578"/>
          </a:xfrm>
          <a:prstGeom prst="rect">
            <a:avLst/>
          </a:prstGeom>
        </p:spPr>
      </p:pic>
      <p:sp>
        <p:nvSpPr>
          <p:cNvPr id="22" name="Rectangle 21"/>
          <p:cNvSpPr/>
          <p:nvPr/>
        </p:nvSpPr>
        <p:spPr bwMode="auto">
          <a:xfrm>
            <a:off x="2792373" y="6491416"/>
            <a:ext cx="130969" cy="3665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0880" b="2187"/>
          <a:stretch/>
        </p:blipFill>
        <p:spPr>
          <a:xfrm>
            <a:off x="7418070" y="1115146"/>
            <a:ext cx="1645920" cy="914400"/>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12982" b="598"/>
          <a:stretch/>
        </p:blipFill>
        <p:spPr>
          <a:xfrm>
            <a:off x="79587" y="4489571"/>
            <a:ext cx="1645920" cy="106680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8070" y="3048723"/>
            <a:ext cx="1645920" cy="132835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587" y="2082883"/>
            <a:ext cx="1645920" cy="118739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87" y="3411434"/>
            <a:ext cx="1645920" cy="936978"/>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18070" y="2128716"/>
            <a:ext cx="1645920" cy="820837"/>
          </a:xfrm>
          <a:prstGeom prst="rect">
            <a:avLst/>
          </a:prstGeom>
        </p:spPr>
      </p:pic>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t="13333" b="6667"/>
          <a:stretch/>
        </p:blipFill>
        <p:spPr>
          <a:xfrm>
            <a:off x="7418070" y="4476249"/>
            <a:ext cx="1645920" cy="987552"/>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7375" y="5697533"/>
            <a:ext cx="1645920" cy="811557"/>
          </a:xfrm>
          <a:prstGeom prst="rect">
            <a:avLst/>
          </a:prstGeom>
        </p:spPr>
      </p:pic>
      <p:pic>
        <p:nvPicPr>
          <p:cNvPr id="27" name="Picture 26" descr="Mitsubishi-Outlander-PHEV.jpg"/>
          <p:cNvPicPr>
            <a:picLocks noChangeAspect="1"/>
          </p:cNvPicPr>
          <p:nvPr/>
        </p:nvPicPr>
        <p:blipFill>
          <a:blip r:embed="rId12" cstate="print"/>
          <a:stretch>
            <a:fillRect/>
          </a:stretch>
        </p:blipFill>
        <p:spPr>
          <a:xfrm>
            <a:off x="3598130" y="5679859"/>
            <a:ext cx="1645920" cy="831402"/>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276" y="5679859"/>
            <a:ext cx="1645920" cy="811557"/>
          </a:xfrm>
          <a:prstGeom prst="rect">
            <a:avLst/>
          </a:prstGeom>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18069" y="5562267"/>
            <a:ext cx="1645920" cy="929149"/>
          </a:xfrm>
          <a:prstGeom prst="rect">
            <a:avLst/>
          </a:prstGeom>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2025" y="5697533"/>
            <a:ext cx="1350880" cy="822960"/>
          </a:xfrm>
          <a:prstGeom prst="rect">
            <a:avLst/>
          </a:prstGeom>
        </p:spPr>
      </p:pic>
      <p:pic>
        <p:nvPicPr>
          <p:cNvPr id="24" name="Pictur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587" y="5697533"/>
            <a:ext cx="1645920" cy="815097"/>
          </a:xfrm>
          <a:prstGeom prst="rect">
            <a:avLst/>
          </a:prstGeom>
        </p:spPr>
      </p:pic>
    </p:spTree>
    <p:extLst>
      <p:ext uri="{BB962C8B-B14F-4D97-AF65-F5344CB8AC3E}">
        <p14:creationId xmlns:p14="http://schemas.microsoft.com/office/powerpoint/2010/main" val="179408691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46937"/>
            <a:ext cx="8595360" cy="731520"/>
          </a:xfrm>
        </p:spPr>
        <p:txBody>
          <a:bodyPr>
            <a:normAutofit/>
          </a:bodyPr>
          <a:lstStyle/>
          <a:p>
            <a:r>
              <a:rPr lang="en-US" sz="2800" dirty="0">
                <a:latin typeface="Bernard MT Condensed" panose="02050806060905020404" pitchFamily="18" charset="0"/>
              </a:rPr>
              <a:t>It is a Period of Change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149" y="1482866"/>
            <a:ext cx="2435678" cy="322254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9262" y="4039971"/>
            <a:ext cx="1993193" cy="1993193"/>
          </a:xfrm>
          <a:prstGeom prst="rect">
            <a:avLst/>
          </a:prstGeom>
        </p:spPr>
      </p:pic>
      <p:pic>
        <p:nvPicPr>
          <p:cNvPr id="8"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152670" y="1218598"/>
            <a:ext cx="2774908" cy="179026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2681" y="1482866"/>
            <a:ext cx="2547927" cy="3222543"/>
          </a:xfrm>
          <a:prstGeom prst="rect">
            <a:avLst/>
          </a:prstGeom>
        </p:spPr>
      </p:pic>
    </p:spTree>
    <p:extLst>
      <p:ext uri="{BB962C8B-B14F-4D97-AF65-F5344CB8AC3E}">
        <p14:creationId xmlns:p14="http://schemas.microsoft.com/office/powerpoint/2010/main" val="940790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Grid Modernization</a:t>
            </a:r>
          </a:p>
        </p:txBody>
      </p:sp>
      <p:pic>
        <p:nvPicPr>
          <p:cNvPr id="2050" name="Picture 2" descr="mhtml:file://C:\Users\ptre003\Documents\Utility%20Presentations\NPPD\2016\Trends\The%20top%2010%20trends%20transforming%20the%20electric%20power%20sector%20%20Utility%20Dive.mht!//d1bb041l1ipbcm.cloudfront.net/user_media/diveimage/EIA_grid_investment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66091" y="660083"/>
            <a:ext cx="6160406" cy="31069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4571999" y="3955143"/>
            <a:ext cx="4412343" cy="2467801"/>
          </a:xfrm>
          <a:prstGeom prst="rect">
            <a:avLst/>
          </a:prstGeom>
        </p:spPr>
      </p:pic>
      <p:pic>
        <p:nvPicPr>
          <p:cNvPr id="6" name="Picture 5"/>
          <p:cNvPicPr>
            <a:picLocks noChangeAspect="1"/>
          </p:cNvPicPr>
          <p:nvPr/>
        </p:nvPicPr>
        <p:blipFill>
          <a:blip r:embed="rId5"/>
          <a:stretch>
            <a:fillRect/>
          </a:stretch>
        </p:blipFill>
        <p:spPr>
          <a:xfrm>
            <a:off x="140559" y="4086844"/>
            <a:ext cx="4431441" cy="2082563"/>
          </a:xfrm>
          <a:prstGeom prst="rect">
            <a:avLst/>
          </a:prstGeom>
        </p:spPr>
      </p:pic>
      <p:sp>
        <p:nvSpPr>
          <p:cNvPr id="7" name="Rounded Rectangle 6"/>
          <p:cNvSpPr/>
          <p:nvPr/>
        </p:nvSpPr>
        <p:spPr bwMode="auto">
          <a:xfrm>
            <a:off x="397692" y="6031058"/>
            <a:ext cx="3441337" cy="391886"/>
          </a:xfrm>
          <a:prstGeom prst="roundRe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b="1" i="0" u="none" strike="noStrike" cap="none" normalizeH="0" baseline="0" dirty="0">
                <a:ln>
                  <a:noFill/>
                </a:ln>
                <a:solidFill>
                  <a:srgbClr val="000000"/>
                </a:solidFill>
                <a:effectLst/>
                <a:latin typeface="Arial" charset="0"/>
              </a:rPr>
              <a:t>Smart Meters top 45 M</a:t>
            </a:r>
          </a:p>
        </p:txBody>
      </p:sp>
    </p:spTree>
    <p:extLst>
      <p:ext uri="{BB962C8B-B14F-4D97-AF65-F5344CB8AC3E}">
        <p14:creationId xmlns:p14="http://schemas.microsoft.com/office/powerpoint/2010/main" val="159886499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21" y="170687"/>
            <a:ext cx="8412480" cy="914400"/>
          </a:xfrm>
        </p:spPr>
        <p:txBody>
          <a:bodyPr/>
          <a:lstStyle/>
          <a:p>
            <a:r>
              <a:rPr lang="en-US" dirty="0"/>
              <a:t>Distributed Energy Resources</a:t>
            </a:r>
            <a:br>
              <a:rPr lang="en-US" dirty="0"/>
            </a:br>
            <a:r>
              <a:rPr lang="en-US" sz="2000" i="1" dirty="0">
                <a:solidFill>
                  <a:srgbClr val="C00000"/>
                </a:solidFill>
              </a:rPr>
              <a:t>The Grid of the Future</a:t>
            </a:r>
          </a:p>
        </p:txBody>
      </p:sp>
      <p:pic>
        <p:nvPicPr>
          <p:cNvPr id="4" name="Picture 3"/>
          <p:cNvPicPr>
            <a:picLocks noChangeAspect="1"/>
          </p:cNvPicPr>
          <p:nvPr/>
        </p:nvPicPr>
        <p:blipFill>
          <a:blip r:embed="rId2"/>
          <a:stretch>
            <a:fillRect/>
          </a:stretch>
        </p:blipFill>
        <p:spPr>
          <a:xfrm>
            <a:off x="-81915" y="1068772"/>
            <a:ext cx="9320341" cy="5094514"/>
          </a:xfrm>
          <a:prstGeom prst="rect">
            <a:avLst/>
          </a:prstGeom>
        </p:spPr>
      </p:pic>
    </p:spTree>
    <p:extLst>
      <p:ext uri="{BB962C8B-B14F-4D97-AF65-F5344CB8AC3E}">
        <p14:creationId xmlns:p14="http://schemas.microsoft.com/office/powerpoint/2010/main" val="3958148587"/>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are Microgrids not Widespread Today?</a:t>
            </a:r>
          </a:p>
        </p:txBody>
      </p:sp>
      <p:sp>
        <p:nvSpPr>
          <p:cNvPr id="5" name="Rectangle 3"/>
          <p:cNvSpPr txBox="1">
            <a:spLocks noChangeArrowheads="1"/>
          </p:cNvSpPr>
          <p:nvPr/>
        </p:nvSpPr>
        <p:spPr bwMode="auto">
          <a:xfrm>
            <a:off x="365760" y="1174909"/>
            <a:ext cx="8510049" cy="21510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228600" lvl="2" indent="-228600" algn="l" eaLnBrk="1" hangingPunct="1">
              <a:lnSpc>
                <a:spcPct val="90000"/>
              </a:lnSpc>
              <a:spcBef>
                <a:spcPts val="0"/>
              </a:spcBef>
              <a:spcAft>
                <a:spcPts val="600"/>
              </a:spcAft>
              <a:buClr>
                <a:schemeClr val="tx2"/>
              </a:buClr>
              <a:buFont typeface="Arial" pitchFamily="34" charset="0"/>
              <a:buChar char="•"/>
              <a:defRPr/>
            </a:pPr>
            <a:endParaRPr lang="en-US" sz="2000" kern="0" dirty="0">
              <a:solidFill>
                <a:schemeClr val="tx1"/>
              </a:solidFill>
              <a:latin typeface="+mn-lt"/>
            </a:endParaRPr>
          </a:p>
        </p:txBody>
      </p:sp>
      <p:pic>
        <p:nvPicPr>
          <p:cNvPr id="6" name="Picture 5"/>
          <p:cNvPicPr>
            <a:picLocks noChangeAspect="1" noChangeArrowheads="1"/>
          </p:cNvPicPr>
          <p:nvPr/>
        </p:nvPicPr>
        <p:blipFill>
          <a:blip r:embed="rId2" cstate="email"/>
          <a:srcRect/>
          <a:stretch>
            <a:fillRect/>
          </a:stretch>
        </p:blipFill>
        <p:spPr bwMode="auto">
          <a:xfrm>
            <a:off x="997527" y="757305"/>
            <a:ext cx="6516365" cy="361606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91498" y="4373373"/>
            <a:ext cx="7796061" cy="1800493"/>
          </a:xfrm>
          <a:prstGeom prst="rect">
            <a:avLst/>
          </a:prstGeom>
          <a:noFill/>
        </p:spPr>
        <p:txBody>
          <a:bodyPr wrap="square" rtlCol="0">
            <a:spAutoFit/>
          </a:bodyPr>
          <a:lstStyle/>
          <a:p>
            <a:pPr algn="l">
              <a:tabLst>
                <a:tab pos="914400" algn="l"/>
                <a:tab pos="1828800" algn="l"/>
                <a:tab pos="2743200" algn="l"/>
              </a:tabLst>
            </a:pPr>
            <a:r>
              <a:rPr lang="en-US" sz="2400" dirty="0"/>
              <a:t>Because they have challenges to provide:</a:t>
            </a:r>
          </a:p>
          <a:p>
            <a:pPr marL="800100" lvl="1" indent="-342900" algn="l">
              <a:spcBef>
                <a:spcPts val="600"/>
              </a:spcBef>
              <a:buFont typeface="Wingdings" panose="05000000000000000000" pitchFamily="2" charset="2"/>
              <a:buChar char="Ø"/>
              <a:tabLst>
                <a:tab pos="914400" algn="l"/>
                <a:tab pos="1828800" algn="l"/>
                <a:tab pos="2743200" algn="l"/>
              </a:tabLst>
            </a:pPr>
            <a:r>
              <a:rPr lang="en-US" sz="2400" i="1" dirty="0"/>
              <a:t>Reliability (expected from the grid)</a:t>
            </a:r>
          </a:p>
          <a:p>
            <a:pPr marL="1257300" lvl="2" indent="-342900" algn="l">
              <a:spcBef>
                <a:spcPts val="600"/>
              </a:spcBef>
              <a:buFont typeface="Wingdings" panose="05000000000000000000" pitchFamily="2" charset="2"/>
              <a:buChar char="Ø"/>
              <a:tabLst>
                <a:tab pos="914400" algn="l"/>
                <a:tab pos="1828800" algn="l"/>
                <a:tab pos="2743200" algn="l"/>
              </a:tabLst>
            </a:pPr>
            <a:r>
              <a:rPr lang="en-US" sz="2400" i="1" dirty="0"/>
              <a:t>Service Quality (standards at the meter)</a:t>
            </a:r>
          </a:p>
          <a:p>
            <a:pPr marL="1714500" lvl="3" indent="-342900" algn="l">
              <a:spcBef>
                <a:spcPts val="600"/>
              </a:spcBef>
              <a:buFont typeface="Wingdings" panose="05000000000000000000" pitchFamily="2" charset="2"/>
              <a:buChar char="Ø"/>
              <a:tabLst>
                <a:tab pos="914400" algn="l"/>
                <a:tab pos="1828800" algn="l"/>
                <a:tab pos="2743200" algn="l"/>
              </a:tabLst>
            </a:pPr>
            <a:r>
              <a:rPr lang="en-US" sz="2400" i="1" dirty="0"/>
              <a:t>Economy (for both energy and capacity)</a:t>
            </a:r>
          </a:p>
        </p:txBody>
      </p:sp>
    </p:spTree>
    <p:extLst>
      <p:ext uri="{BB962C8B-B14F-4D97-AF65-F5344CB8AC3E}">
        <p14:creationId xmlns:p14="http://schemas.microsoft.com/office/powerpoint/2010/main" val="2302860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Energy Resource</a:t>
            </a:r>
          </a:p>
        </p:txBody>
      </p:sp>
      <p:pic>
        <p:nvPicPr>
          <p:cNvPr id="6" name="Content Placeholder 5"/>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647699" y="647701"/>
            <a:ext cx="7632701" cy="5740400"/>
          </a:xfrm>
        </p:spPr>
      </p:pic>
    </p:spTree>
    <p:extLst>
      <p:ext uri="{BB962C8B-B14F-4D97-AF65-F5344CB8AC3E}">
        <p14:creationId xmlns:p14="http://schemas.microsoft.com/office/powerpoint/2010/main" val="3695184392"/>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Average PV Module Price Trajectory</a:t>
            </a:r>
            <a:r>
              <a:rPr lang="en-US" sz="2700" i="1" dirty="0">
                <a:latin typeface="Arial" charset="0"/>
              </a:rPr>
              <a:t> </a:t>
            </a:r>
            <a:br>
              <a:rPr lang="en-US" sz="2800" i="1" dirty="0">
                <a:latin typeface="Arial" charset="0"/>
              </a:rPr>
            </a:br>
            <a:r>
              <a:rPr lang="en-US" sz="2200" i="1" dirty="0">
                <a:solidFill>
                  <a:srgbClr val="C00000"/>
                </a:solidFill>
                <a:latin typeface="Arial" charset="0"/>
              </a:rPr>
              <a:t>Global Solar Market Overview </a:t>
            </a:r>
            <a:br>
              <a:rPr lang="en-US" sz="2200" dirty="0">
                <a:solidFill>
                  <a:srgbClr val="C00000"/>
                </a:solidFill>
              </a:rPr>
            </a:br>
            <a:endParaRPr lang="en-US" sz="22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3673415"/>
              </p:ext>
            </p:extLst>
          </p:nvPr>
        </p:nvGraphicFramePr>
        <p:xfrm>
          <a:off x="2066305" y="878775"/>
          <a:ext cx="6945719" cy="471255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10524" y="6386611"/>
            <a:ext cx="4572000" cy="246221"/>
          </a:xfrm>
          <a:prstGeom prst="rect">
            <a:avLst/>
          </a:prstGeom>
        </p:spPr>
        <p:txBody>
          <a:bodyPr>
            <a:spAutoFit/>
          </a:bodyPr>
          <a:lstStyle/>
          <a:p>
            <a:pPr algn="l"/>
            <a:r>
              <a:rPr lang="en-US" sz="1000" dirty="0"/>
              <a:t>Source: SPV Market Strategies (adapted by EPRI)</a:t>
            </a:r>
          </a:p>
        </p:txBody>
      </p:sp>
      <p:sp>
        <p:nvSpPr>
          <p:cNvPr id="7" name="AutoShape 21"/>
          <p:cNvSpPr>
            <a:spLocks noChangeArrowheads="1"/>
          </p:cNvSpPr>
          <p:nvPr/>
        </p:nvSpPr>
        <p:spPr bwMode="auto">
          <a:xfrm>
            <a:off x="210524" y="5420659"/>
            <a:ext cx="8801501" cy="842682"/>
          </a:xfrm>
          <a:prstGeom prst="roundRect">
            <a:avLst>
              <a:gd name="adj" fmla="val 16667"/>
            </a:avLst>
          </a:prstGeom>
          <a:gradFill rotWithShape="1">
            <a:gsLst>
              <a:gs pos="0">
                <a:schemeClr val="accent6">
                  <a:lumMod val="20000"/>
                  <a:lumOff val="80000"/>
                </a:schemeClr>
              </a:gs>
              <a:gs pos="100000">
                <a:schemeClr val="accent6"/>
              </a:gs>
            </a:gsLst>
            <a:lin ang="5400000" scaled="1"/>
          </a:gradFill>
          <a:ln w="9525" algn="ctr">
            <a:solidFill>
              <a:srgbClr val="D5D000"/>
            </a:solidFill>
            <a:round/>
            <a:headEnd/>
            <a:tailEnd/>
          </a:ln>
          <a:effectLst>
            <a:outerShdw blurRad="50800" dist="38100" dir="2700000" algn="tl" rotWithShape="0">
              <a:prstClr val="black">
                <a:alpha val="40000"/>
              </a:prstClr>
            </a:outerShdw>
          </a:effectLst>
        </p:spPr>
        <p:txBody>
          <a:bodyPr wrap="square" anchor="ctr"/>
          <a:lstStyle/>
          <a:p>
            <a:pPr marL="173038" indent="-173038">
              <a:defRPr/>
            </a:pPr>
            <a:r>
              <a:rPr lang="en-US" sz="1800" dirty="0"/>
              <a:t>The historical average module selling price (ASP) has declined by ~20% with each doubling of sales over several decades. The recent slowdown in module price reductions is not expected to alter the long-term pricing decline.</a:t>
            </a:r>
          </a:p>
        </p:txBody>
      </p:sp>
      <p:graphicFrame>
        <p:nvGraphicFramePr>
          <p:cNvPr id="8" name="Table 7"/>
          <p:cNvGraphicFramePr>
            <a:graphicFrameLocks noGrp="1"/>
          </p:cNvGraphicFramePr>
          <p:nvPr>
            <p:extLst>
              <p:ext uri="{D42A27DB-BD31-4B8C-83A1-F6EECF244321}">
                <p14:modId xmlns:p14="http://schemas.microsoft.com/office/powerpoint/2010/main" val="197105993"/>
              </p:ext>
            </p:extLst>
          </p:nvPr>
        </p:nvGraphicFramePr>
        <p:xfrm>
          <a:off x="83127" y="2090057"/>
          <a:ext cx="2705860" cy="1829190"/>
        </p:xfrm>
        <a:graphic>
          <a:graphicData uri="http://schemas.openxmlformats.org/drawingml/2006/table">
            <a:tbl>
              <a:tblPr firstRow="1" bandRow="1">
                <a:tableStyleId>{5C22544A-7EE6-4342-B048-85BDC9FD1C3A}</a:tableStyleId>
              </a:tblPr>
              <a:tblGrid>
                <a:gridCol w="1349185">
                  <a:extLst>
                    <a:ext uri="{9D8B030D-6E8A-4147-A177-3AD203B41FA5}">
                      <a16:colId xmlns:a16="http://schemas.microsoft.com/office/drawing/2014/main" val="20000"/>
                    </a:ext>
                  </a:extLst>
                </a:gridCol>
                <a:gridCol w="1356675">
                  <a:extLst>
                    <a:ext uri="{9D8B030D-6E8A-4147-A177-3AD203B41FA5}">
                      <a16:colId xmlns:a16="http://schemas.microsoft.com/office/drawing/2014/main" val="20001"/>
                    </a:ext>
                  </a:extLst>
                </a:gridCol>
              </a:tblGrid>
              <a:tr h="463138">
                <a:tc>
                  <a:txBody>
                    <a:bodyPr/>
                    <a:lstStyle/>
                    <a:p>
                      <a:r>
                        <a:rPr lang="en-US" sz="1400" dirty="0"/>
                        <a:t>Module Tech.</a:t>
                      </a:r>
                    </a:p>
                  </a:txBody>
                  <a:tcPr>
                    <a:solidFill>
                      <a:schemeClr val="tx2">
                        <a:lumMod val="75000"/>
                      </a:schemeClr>
                    </a:solidFill>
                  </a:tcPr>
                </a:tc>
                <a:tc>
                  <a:txBody>
                    <a:bodyPr/>
                    <a:lstStyle/>
                    <a:p>
                      <a:r>
                        <a:rPr lang="en-US" sz="1400" dirty="0"/>
                        <a:t>Avg. Price (Mar 2014)</a:t>
                      </a:r>
                    </a:p>
                  </a:txBody>
                  <a:tcPr>
                    <a:solidFill>
                      <a:schemeClr val="tx2">
                        <a:lumMod val="75000"/>
                      </a:schemeClr>
                    </a:solidFill>
                  </a:tcPr>
                </a:tc>
                <a:extLst>
                  <a:ext uri="{0D108BD9-81ED-4DB2-BD59-A6C34878D82A}">
                    <a16:rowId xmlns:a16="http://schemas.microsoft.com/office/drawing/2014/main" val="10000"/>
                  </a:ext>
                </a:extLst>
              </a:tr>
              <a:tr h="437010">
                <a:tc>
                  <a:txBody>
                    <a:bodyPr/>
                    <a:lstStyle/>
                    <a:p>
                      <a:r>
                        <a:rPr lang="en-US" sz="1400" dirty="0"/>
                        <a:t>Multi c-Si</a:t>
                      </a:r>
                    </a:p>
                  </a:txBody>
                  <a:tcPr>
                    <a:solidFill>
                      <a:schemeClr val="accent6">
                        <a:lumMod val="20000"/>
                        <a:lumOff val="80000"/>
                        <a:alpha val="50000"/>
                      </a:schemeClr>
                    </a:solidFill>
                  </a:tcPr>
                </a:tc>
                <a:tc>
                  <a:txBody>
                    <a:bodyPr/>
                    <a:lstStyle/>
                    <a:p>
                      <a:r>
                        <a:rPr lang="en-US" sz="1400" dirty="0"/>
                        <a:t>$0.84/W</a:t>
                      </a:r>
                    </a:p>
                  </a:txBody>
                  <a:tcPr>
                    <a:solidFill>
                      <a:schemeClr val="accent6">
                        <a:lumMod val="20000"/>
                        <a:lumOff val="80000"/>
                        <a:alpha val="50000"/>
                      </a:schemeClr>
                    </a:solidFill>
                  </a:tcPr>
                </a:tc>
                <a:extLst>
                  <a:ext uri="{0D108BD9-81ED-4DB2-BD59-A6C34878D82A}">
                    <a16:rowId xmlns:a16="http://schemas.microsoft.com/office/drawing/2014/main" val="10001"/>
                  </a:ext>
                </a:extLst>
              </a:tr>
              <a:tr h="437010">
                <a:tc>
                  <a:txBody>
                    <a:bodyPr/>
                    <a:lstStyle/>
                    <a:p>
                      <a:r>
                        <a:rPr lang="en-US" sz="1400" dirty="0"/>
                        <a:t>Mono c-Si</a:t>
                      </a:r>
                    </a:p>
                  </a:txBody>
                  <a:tcPr>
                    <a:solidFill>
                      <a:schemeClr val="tx2">
                        <a:lumMod val="20000"/>
                        <a:lumOff val="80000"/>
                        <a:alpha val="50000"/>
                      </a:schemeClr>
                    </a:solidFill>
                  </a:tcPr>
                </a:tc>
                <a:tc>
                  <a:txBody>
                    <a:bodyPr/>
                    <a:lstStyle/>
                    <a:p>
                      <a:r>
                        <a:rPr lang="en-US" sz="1400" dirty="0"/>
                        <a:t>$0.91/W</a:t>
                      </a:r>
                    </a:p>
                  </a:txBody>
                  <a:tcPr>
                    <a:solidFill>
                      <a:schemeClr val="tx2">
                        <a:lumMod val="20000"/>
                        <a:lumOff val="80000"/>
                        <a:alpha val="50000"/>
                      </a:schemeClr>
                    </a:solidFill>
                  </a:tcPr>
                </a:tc>
                <a:extLst>
                  <a:ext uri="{0D108BD9-81ED-4DB2-BD59-A6C34878D82A}">
                    <a16:rowId xmlns:a16="http://schemas.microsoft.com/office/drawing/2014/main" val="10002"/>
                  </a:ext>
                </a:extLst>
              </a:tr>
              <a:tr h="437010">
                <a:tc>
                  <a:txBody>
                    <a:bodyPr/>
                    <a:lstStyle/>
                    <a:p>
                      <a:r>
                        <a:rPr lang="en-US" sz="1400" dirty="0"/>
                        <a:t>CdTe</a:t>
                      </a:r>
                    </a:p>
                  </a:txBody>
                  <a:tcPr>
                    <a:solidFill>
                      <a:schemeClr val="accent6">
                        <a:lumMod val="20000"/>
                        <a:lumOff val="80000"/>
                        <a:alpha val="50000"/>
                      </a:schemeClr>
                    </a:solidFill>
                  </a:tcPr>
                </a:tc>
                <a:tc>
                  <a:txBody>
                    <a:bodyPr/>
                    <a:lstStyle/>
                    <a:p>
                      <a:r>
                        <a:rPr lang="en-US" sz="1400" dirty="0"/>
                        <a:t>$0.71/W</a:t>
                      </a:r>
                    </a:p>
                  </a:txBody>
                  <a:tcPr>
                    <a:solidFill>
                      <a:schemeClr val="accent6">
                        <a:lumMod val="20000"/>
                        <a:lumOff val="80000"/>
                        <a:alpha val="5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573246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625840" cy="914400"/>
          </a:xfrm>
        </p:spPr>
        <p:txBody>
          <a:bodyPr/>
          <a:lstStyle/>
          <a:p>
            <a:r>
              <a:rPr lang="en-US" dirty="0"/>
              <a:t>Laboratory Cell Efficiency History, December 2015</a:t>
            </a:r>
          </a:p>
        </p:txBody>
      </p:sp>
      <p:sp>
        <p:nvSpPr>
          <p:cNvPr id="8" name="Rectangle 7"/>
          <p:cNvSpPr/>
          <p:nvPr/>
        </p:nvSpPr>
        <p:spPr>
          <a:xfrm>
            <a:off x="1615557" y="5509507"/>
            <a:ext cx="6570922" cy="246221"/>
          </a:xfrm>
          <a:prstGeom prst="rect">
            <a:avLst/>
          </a:prstGeom>
        </p:spPr>
        <p:txBody>
          <a:bodyPr wrap="square">
            <a:spAutoFit/>
          </a:bodyPr>
          <a:lstStyle/>
          <a:p>
            <a:pPr marL="91440" algn="l" eaLnBrk="0" hangingPunct="0">
              <a:buClr>
                <a:srgbClr val="7AB800"/>
              </a:buClr>
            </a:pPr>
            <a:r>
              <a:rPr lang="en-US" sz="1000" dirty="0"/>
              <a:t>This plot is courtesy of U.S National Renewable Energy Laboratory (NREL), Golden, CO.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700" y="608254"/>
            <a:ext cx="8496300" cy="4980170"/>
          </a:xfrm>
          <a:prstGeom prst="rect">
            <a:avLst/>
          </a:prstGeom>
        </p:spPr>
      </p:pic>
      <p:sp>
        <p:nvSpPr>
          <p:cNvPr id="9" name="AutoShape 4"/>
          <p:cNvSpPr>
            <a:spLocks noChangeArrowheads="1"/>
          </p:cNvSpPr>
          <p:nvPr/>
        </p:nvSpPr>
        <p:spPr bwMode="auto">
          <a:xfrm>
            <a:off x="274320" y="5841999"/>
            <a:ext cx="8869680" cy="558801"/>
          </a:xfrm>
          <a:prstGeom prst="rect">
            <a:avLst/>
          </a:prstGeom>
          <a:solidFill>
            <a:schemeClr val="bg1">
              <a:lumMod val="85000"/>
            </a:schemeClr>
          </a:solidFill>
          <a:ln w="9525" algn="ctr">
            <a:noFill/>
            <a:round/>
            <a:headEnd/>
            <a:tailEnd/>
          </a:ln>
          <a:effectLst/>
        </p:spPr>
        <p:txBody>
          <a:bodyPr wrap="square" anchor="ctr" anchorCtr="0">
            <a:noAutofit/>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algn="l">
              <a:spcBef>
                <a:spcPct val="0"/>
              </a:spcBef>
              <a:spcAft>
                <a:spcPts val="0"/>
              </a:spcAft>
            </a:pPr>
            <a:r>
              <a:rPr lang="en-US" sz="1800" b="1" dirty="0">
                <a:latin typeface="Arial Narrow"/>
                <a:cs typeface="Arial Narrow"/>
              </a:rPr>
              <a:t>Generally, today’s commercial technologies are based on decades of R&amp;D experience. Recent efficiency gains for thin-film CdTe are most likely to have near-term industry impact.</a:t>
            </a:r>
            <a:endParaRPr lang="en-US" sz="1800" b="1" dirty="0">
              <a:solidFill>
                <a:schemeClr val="bg2">
                  <a:lumMod val="75000"/>
                </a:schemeClr>
              </a:solidFill>
              <a:latin typeface="Arial Narrow"/>
              <a:cs typeface="Arial Narrow"/>
            </a:endParaRPr>
          </a:p>
        </p:txBody>
      </p:sp>
    </p:spTree>
    <p:extLst>
      <p:ext uri="{BB962C8B-B14F-4D97-AF65-F5344CB8AC3E}">
        <p14:creationId xmlns:p14="http://schemas.microsoft.com/office/powerpoint/2010/main" val="1962213012"/>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Inverter (DC to AC)</a:t>
            </a:r>
          </a:p>
        </p:txBody>
      </p:sp>
      <p:sp>
        <p:nvSpPr>
          <p:cNvPr id="3" name="Content Placeholder 2"/>
          <p:cNvSpPr>
            <a:spLocks noGrp="1"/>
          </p:cNvSpPr>
          <p:nvPr>
            <p:ph sz="half" idx="1"/>
          </p:nvPr>
        </p:nvSpPr>
        <p:spPr>
          <a:xfrm>
            <a:off x="274320" y="849704"/>
            <a:ext cx="4206240" cy="3390000"/>
          </a:xfrm>
        </p:spPr>
        <p:txBody>
          <a:bodyPr>
            <a:normAutofit lnSpcReduction="10000"/>
          </a:bodyPr>
          <a:lstStyle/>
          <a:p>
            <a:r>
              <a:rPr lang="en-US" sz="1800" dirty="0"/>
              <a:t>An inverter converts the dc power coming from the PV modules into ac power compatible with the electricity grid.</a:t>
            </a:r>
          </a:p>
          <a:p>
            <a:pPr lvl="1"/>
            <a:r>
              <a:rPr lang="en-US" sz="1600" dirty="0"/>
              <a:t>Inverters can be used with other sources of dc power such as battery energy storage systems and wind turbines.</a:t>
            </a:r>
          </a:p>
          <a:p>
            <a:r>
              <a:rPr lang="en-US" sz="1800" dirty="0"/>
              <a:t>The inverter monitors the PV system voltage and current real-time and regulates/maximizes the ac output power during various sunlight conditions.</a:t>
            </a:r>
          </a:p>
        </p:txBody>
      </p:sp>
      <p:graphicFrame>
        <p:nvGraphicFramePr>
          <p:cNvPr id="8" name="Table 7"/>
          <p:cNvGraphicFramePr>
            <a:graphicFrameLocks noGrp="1"/>
          </p:cNvGraphicFramePr>
          <p:nvPr>
            <p:extLst/>
          </p:nvPr>
        </p:nvGraphicFramePr>
        <p:xfrm>
          <a:off x="401146" y="4319210"/>
          <a:ext cx="4370516" cy="2001520"/>
        </p:xfrm>
        <a:graphic>
          <a:graphicData uri="http://schemas.openxmlformats.org/drawingml/2006/table">
            <a:tbl>
              <a:tblPr firstRow="1" bandRow="1">
                <a:tableStyleId>{5C22544A-7EE6-4342-B048-85BDC9FD1C3A}</a:tableStyleId>
              </a:tblPr>
              <a:tblGrid>
                <a:gridCol w="2185258">
                  <a:extLst>
                    <a:ext uri="{9D8B030D-6E8A-4147-A177-3AD203B41FA5}">
                      <a16:colId xmlns:a16="http://schemas.microsoft.com/office/drawing/2014/main" val="20000"/>
                    </a:ext>
                  </a:extLst>
                </a:gridCol>
                <a:gridCol w="2185258">
                  <a:extLst>
                    <a:ext uri="{9D8B030D-6E8A-4147-A177-3AD203B41FA5}">
                      <a16:colId xmlns:a16="http://schemas.microsoft.com/office/drawing/2014/main" val="20001"/>
                    </a:ext>
                  </a:extLst>
                </a:gridCol>
              </a:tblGrid>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Helvetica" charset="0"/>
                          <a:ea typeface="ＭＳ Ｐゴシック" charset="0"/>
                          <a:cs typeface="Times New Roman" charset="0"/>
                        </a:rPr>
                        <a:t>Inverter Type</a:t>
                      </a:r>
                      <a:endParaRPr kumimoji="0" lang="en-US" sz="1400" b="0" i="0" u="none" strike="noStrike" cap="none" normalizeH="0" baseline="0" dirty="0">
                        <a:ln>
                          <a:noFill/>
                        </a:ln>
                        <a:solidFill>
                          <a:srgbClr val="FFFFFF"/>
                        </a:solidFill>
                        <a:effectLst/>
                        <a:latin typeface="Arial" charset="0"/>
                        <a:ea typeface="ＭＳ Ｐゴシック" charset="0"/>
                      </a:endParaRPr>
                    </a:p>
                  </a:txBody>
                  <a:tcPr anchor="ctr" anchorCtr="1"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Helvetica" charset="0"/>
                          <a:ea typeface="ＭＳ Ｐゴシック" charset="0"/>
                          <a:cs typeface="Times New Roman" charset="0"/>
                        </a:rPr>
                        <a:t>Power Level</a:t>
                      </a:r>
                      <a:endParaRPr kumimoji="0" lang="en-US" sz="1400" b="0" i="0" u="none" strike="noStrike" cap="none" normalizeH="0" baseline="0" dirty="0">
                        <a:ln>
                          <a:noFill/>
                        </a:ln>
                        <a:solidFill>
                          <a:srgbClr val="FFFFFF"/>
                        </a:solidFill>
                        <a:effectLst/>
                        <a:latin typeface="Arial" charset="0"/>
                        <a:ea typeface="ＭＳ Ｐゴシック" charset="0"/>
                      </a:endParaRPr>
                    </a:p>
                  </a:txBody>
                  <a:tcPr anchor="ctr" anchorCtr="1" horzOverflow="overflow"/>
                </a:tc>
                <a:extLst>
                  <a:ext uri="{0D108BD9-81ED-4DB2-BD59-A6C34878D82A}">
                    <a16:rowId xmlns:a16="http://schemas.microsoft.com/office/drawing/2014/main" val="10000"/>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Helvetica" charset="0"/>
                          <a:ea typeface="ＭＳ Ｐゴシック" charset="0"/>
                          <a:cs typeface="Times New Roman" charset="0"/>
                        </a:rPr>
                        <a:t>Microinverter</a:t>
                      </a:r>
                      <a:endParaRPr kumimoji="0" lang="en-US" sz="1400" b="0" i="0" u="none" strike="noStrike" cap="none" normalizeH="0" baseline="0" dirty="0">
                        <a:ln>
                          <a:noFill/>
                        </a:ln>
                        <a:solidFill>
                          <a:schemeClr val="tx1"/>
                        </a:solidFill>
                        <a:effectLst/>
                        <a:latin typeface="Arial" charset="0"/>
                        <a:ea typeface="ＭＳ Ｐゴシック" charset="0"/>
                      </a:endParaRPr>
                    </a:p>
                  </a:txBody>
                  <a:tcPr anchor="ctr" anchorCtr="1"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Helvetica" charset="0"/>
                          <a:ea typeface="ＭＳ Ｐゴシック" charset="0"/>
                          <a:cs typeface="Times New Roman" charset="0"/>
                        </a:rPr>
                        <a:t>up to 300+ W</a:t>
                      </a:r>
                      <a:endParaRPr kumimoji="0" lang="en-US" sz="1400" b="0" i="0" u="none" strike="noStrike" cap="none" normalizeH="0" baseline="0" dirty="0">
                        <a:ln>
                          <a:noFill/>
                        </a:ln>
                        <a:solidFill>
                          <a:schemeClr val="tx1"/>
                        </a:solidFill>
                        <a:effectLst/>
                        <a:latin typeface="Arial" charset="0"/>
                        <a:ea typeface="ＭＳ Ｐゴシック" charset="0"/>
                      </a:endParaRPr>
                    </a:p>
                  </a:txBody>
                  <a:tcPr anchor="ctr" anchorCtr="1" horzOverflow="overflow"/>
                </a:tc>
                <a:extLst>
                  <a:ext uri="{0D108BD9-81ED-4DB2-BD59-A6C34878D82A}">
                    <a16:rowId xmlns:a16="http://schemas.microsoft.com/office/drawing/2014/main" val="1000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Helvetica" charset="0"/>
                          <a:ea typeface="ＭＳ Ｐゴシック" charset="0"/>
                          <a:cs typeface="Times New Roman" charset="0"/>
                        </a:rPr>
                        <a:t>Single-Phase Inverter</a:t>
                      </a:r>
                      <a:endParaRPr kumimoji="0" lang="en-US" sz="1400" b="0" i="0" u="none" strike="noStrike" cap="none" normalizeH="0" baseline="0" dirty="0">
                        <a:ln>
                          <a:noFill/>
                        </a:ln>
                        <a:solidFill>
                          <a:schemeClr val="tx1"/>
                        </a:solidFill>
                        <a:effectLst/>
                        <a:latin typeface="Arial" charset="0"/>
                        <a:ea typeface="ＭＳ Ｐゴシック" charset="0"/>
                      </a:endParaRPr>
                    </a:p>
                  </a:txBody>
                  <a:tcPr anchor="ctr" anchorCtr="1"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Helvetica" charset="0"/>
                          <a:ea typeface="ＭＳ Ｐゴシック" charset="0"/>
                          <a:cs typeface="Times New Roman" charset="0"/>
                        </a:rPr>
                        <a:t>0.8–10 kW</a:t>
                      </a:r>
                      <a:endParaRPr kumimoji="0" lang="en-US" sz="1400" b="0" i="0" u="none" strike="noStrike" cap="none" normalizeH="0" baseline="0" dirty="0">
                        <a:ln>
                          <a:noFill/>
                        </a:ln>
                        <a:solidFill>
                          <a:schemeClr val="tx1"/>
                        </a:solidFill>
                        <a:effectLst/>
                        <a:latin typeface="Arial" charset="0"/>
                        <a:ea typeface="ＭＳ Ｐゴシック" charset="0"/>
                      </a:endParaRPr>
                    </a:p>
                  </a:txBody>
                  <a:tcPr anchor="ctr" anchorCtr="1" horzOverflow="overflow"/>
                </a:tc>
                <a:extLst>
                  <a:ext uri="{0D108BD9-81ED-4DB2-BD59-A6C34878D82A}">
                    <a16:rowId xmlns:a16="http://schemas.microsoft.com/office/drawing/2014/main" val="10002"/>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Helvetica" charset="0"/>
                          <a:ea typeface="ＭＳ Ｐゴシック" charset="0"/>
                          <a:cs typeface="Times New Roman" charset="0"/>
                        </a:rPr>
                        <a:t>Commercial Three-Phase Inverter</a:t>
                      </a:r>
                      <a:endParaRPr kumimoji="0" lang="en-US" sz="1400" b="0" i="0" u="none" strike="noStrike" cap="none" normalizeH="0" baseline="0" dirty="0">
                        <a:ln>
                          <a:noFill/>
                        </a:ln>
                        <a:solidFill>
                          <a:schemeClr val="tx1"/>
                        </a:solidFill>
                        <a:effectLst/>
                        <a:latin typeface="Arial" charset="0"/>
                        <a:ea typeface="ＭＳ Ｐゴシック" charset="0"/>
                      </a:endParaRPr>
                    </a:p>
                  </a:txBody>
                  <a:tcPr anchor="ctr" anchorCtr="1"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Helvetica" charset="0"/>
                          <a:ea typeface="ＭＳ Ｐゴシック" charset="0"/>
                          <a:cs typeface="Times New Roman" charset="0"/>
                        </a:rPr>
                        <a:t>10 kW–250 kW</a:t>
                      </a:r>
                      <a:endParaRPr kumimoji="0" lang="en-US" sz="1400" b="0" i="0" u="none" strike="noStrike" cap="none" normalizeH="0" baseline="0" dirty="0">
                        <a:ln>
                          <a:noFill/>
                        </a:ln>
                        <a:solidFill>
                          <a:schemeClr val="tx1"/>
                        </a:solidFill>
                        <a:effectLst/>
                        <a:latin typeface="Arial" charset="0"/>
                        <a:ea typeface="ＭＳ Ｐゴシック" charset="0"/>
                      </a:endParaRPr>
                    </a:p>
                  </a:txBody>
                  <a:tcPr anchor="ctr" anchorCtr="1" horzOverflow="overflow"/>
                </a:tc>
                <a:extLst>
                  <a:ext uri="{0D108BD9-81ED-4DB2-BD59-A6C34878D82A}">
                    <a16:rowId xmlns:a16="http://schemas.microsoft.com/office/drawing/2014/main" val="10003"/>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Helvetica" charset="0"/>
                          <a:ea typeface="ＭＳ Ｐゴシック" charset="0"/>
                          <a:cs typeface="Times New Roman" charset="0"/>
                        </a:rPr>
                        <a:t>Large-Scale Inverter</a:t>
                      </a:r>
                      <a:endParaRPr kumimoji="0" lang="en-US" sz="1400" b="0" i="0" u="none" strike="noStrike" cap="none" normalizeH="0" baseline="0" dirty="0">
                        <a:ln>
                          <a:noFill/>
                        </a:ln>
                        <a:solidFill>
                          <a:schemeClr val="tx1"/>
                        </a:solidFill>
                        <a:effectLst/>
                        <a:latin typeface="Arial" charset="0"/>
                        <a:ea typeface="ＭＳ Ｐゴシック" charset="0"/>
                      </a:endParaRPr>
                    </a:p>
                  </a:txBody>
                  <a:tcPr anchor="ctr" anchorCtr="1"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Helvetica" charset="0"/>
                          <a:ea typeface="ＭＳ Ｐゴシック" charset="0"/>
                          <a:cs typeface="Times New Roman" charset="0"/>
                        </a:rPr>
                        <a:t>over 250 kW</a:t>
                      </a:r>
                      <a:endParaRPr kumimoji="0" lang="en-US" sz="1400" b="0" i="0" u="none" strike="noStrike" cap="none" normalizeH="0" baseline="0" dirty="0">
                        <a:ln>
                          <a:noFill/>
                        </a:ln>
                        <a:solidFill>
                          <a:schemeClr val="tx1"/>
                        </a:solidFill>
                        <a:effectLst/>
                        <a:latin typeface="Arial" charset="0"/>
                        <a:ea typeface="ＭＳ Ｐゴシック" charset="0"/>
                      </a:endParaRPr>
                    </a:p>
                  </a:txBody>
                  <a:tcPr anchor="ctr" anchorCtr="1" horzOverflow="overflow"/>
                </a:tc>
                <a:extLst>
                  <a:ext uri="{0D108BD9-81ED-4DB2-BD59-A6C34878D82A}">
                    <a16:rowId xmlns:a16="http://schemas.microsoft.com/office/drawing/2014/main" val="10004"/>
                  </a:ext>
                </a:extLst>
              </a:tr>
            </a:tbl>
          </a:graphicData>
        </a:graphic>
      </p:graphicFrame>
      <p:grpSp>
        <p:nvGrpSpPr>
          <p:cNvPr id="9" name="Group 8"/>
          <p:cNvGrpSpPr>
            <a:grpSpLocks noChangeAspect="1"/>
          </p:cNvGrpSpPr>
          <p:nvPr/>
        </p:nvGrpSpPr>
        <p:grpSpPr>
          <a:xfrm>
            <a:off x="5062764" y="1104900"/>
            <a:ext cx="3806915" cy="4364875"/>
            <a:chOff x="361950" y="3040692"/>
            <a:chExt cx="3071813" cy="3522033"/>
          </a:xfrm>
        </p:grpSpPr>
        <p:pic>
          <p:nvPicPr>
            <p:cNvPr id="10"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1950" y="3040692"/>
              <a:ext cx="3071813" cy="3522033"/>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28625" y="6334125"/>
              <a:ext cx="828675" cy="215444"/>
            </a:xfrm>
            <a:prstGeom prst="rect">
              <a:avLst/>
            </a:prstGeom>
            <a:noFill/>
          </p:spPr>
          <p:txBody>
            <a:bodyPr wrap="square" rtlCol="0">
              <a:spAutoFit/>
            </a:bodyPr>
            <a:lstStyle/>
            <a:p>
              <a:r>
                <a:rPr lang="en-US" sz="800" dirty="0">
                  <a:solidFill>
                    <a:schemeClr val="bg2">
                      <a:lumMod val="50000"/>
                    </a:schemeClr>
                  </a:solidFill>
                </a:rPr>
                <a:t>Jinko Solar</a:t>
              </a:r>
            </a:p>
          </p:txBody>
        </p:sp>
      </p:grpSp>
      <p:sp>
        <p:nvSpPr>
          <p:cNvPr id="12" name="TextBox 11"/>
          <p:cNvSpPr txBox="1"/>
          <p:nvPr/>
        </p:nvSpPr>
        <p:spPr>
          <a:xfrm>
            <a:off x="6212777" y="732492"/>
            <a:ext cx="1506888" cy="276999"/>
          </a:xfrm>
          <a:prstGeom prst="rect">
            <a:avLst/>
          </a:prstGeom>
          <a:noFill/>
        </p:spPr>
        <p:txBody>
          <a:bodyPr wrap="square" rtlCol="0">
            <a:spAutoFit/>
          </a:bodyPr>
          <a:lstStyle/>
          <a:p>
            <a:r>
              <a:rPr lang="en-US" sz="1200" b="1" dirty="0"/>
              <a:t>Single PV Module</a:t>
            </a:r>
          </a:p>
        </p:txBody>
      </p:sp>
    </p:spTree>
    <p:extLst>
      <p:ext uri="{BB962C8B-B14F-4D97-AF65-F5344CB8AC3E}">
        <p14:creationId xmlns:p14="http://schemas.microsoft.com/office/powerpoint/2010/main" val="1352038205"/>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Problems for PV Systems</a:t>
            </a:r>
          </a:p>
        </p:txBody>
      </p:sp>
      <p:pic>
        <p:nvPicPr>
          <p:cNvPr id="18" name="Picture 17" descr="PlantArray.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9186" y="3812918"/>
            <a:ext cx="5886450" cy="2390775"/>
          </a:xfrm>
          <a:prstGeom prst="rect">
            <a:avLst/>
          </a:prstGeom>
          <a:ln>
            <a:noFill/>
          </a:ln>
          <a:effectLst>
            <a:outerShdw blurRad="292100" dist="139700" dir="2700000" algn="tl" rotWithShape="0">
              <a:srgbClr val="333333">
                <a:alpha val="65000"/>
              </a:srgbClr>
            </a:outerShdw>
          </a:effectLst>
        </p:spPr>
      </p:pic>
      <p:pic>
        <p:nvPicPr>
          <p:cNvPr id="20" name="Picture 19" descr="SoiledModul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9186" y="1357556"/>
            <a:ext cx="2857500" cy="205740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6469303" y="5184937"/>
            <a:ext cx="1552816" cy="276999"/>
          </a:xfrm>
          <a:prstGeom prst="rect">
            <a:avLst/>
          </a:prstGeom>
          <a:noFill/>
        </p:spPr>
        <p:txBody>
          <a:bodyPr wrap="square" rtlCol="0">
            <a:spAutoFit/>
          </a:bodyPr>
          <a:lstStyle/>
          <a:p>
            <a:r>
              <a:rPr lang="en-US" sz="1200" b="1" dirty="0"/>
              <a:t>Healthy Vegetation</a:t>
            </a:r>
          </a:p>
        </p:txBody>
      </p:sp>
      <p:sp>
        <p:nvSpPr>
          <p:cNvPr id="17" name="TextBox 16"/>
          <p:cNvSpPr txBox="1"/>
          <p:nvPr/>
        </p:nvSpPr>
        <p:spPr>
          <a:xfrm>
            <a:off x="1101528" y="1047235"/>
            <a:ext cx="1552816" cy="276999"/>
          </a:xfrm>
          <a:prstGeom prst="rect">
            <a:avLst/>
          </a:prstGeom>
          <a:noFill/>
        </p:spPr>
        <p:txBody>
          <a:bodyPr wrap="square" rtlCol="0">
            <a:spAutoFit/>
          </a:bodyPr>
          <a:lstStyle/>
          <a:p>
            <a:r>
              <a:rPr lang="en-US" sz="1200" b="1" dirty="0"/>
              <a:t>Module Soiling</a:t>
            </a:r>
          </a:p>
        </p:txBody>
      </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38600" y="856096"/>
            <a:ext cx="4469522" cy="2513349"/>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5854370" y="3452682"/>
            <a:ext cx="1520562" cy="276999"/>
          </a:xfrm>
          <a:prstGeom prst="rect">
            <a:avLst/>
          </a:prstGeom>
          <a:noFill/>
        </p:spPr>
        <p:txBody>
          <a:bodyPr wrap="square" rtlCol="0">
            <a:spAutoFit/>
          </a:bodyPr>
          <a:lstStyle/>
          <a:p>
            <a:r>
              <a:rPr lang="en-US" sz="1200" b="1" dirty="0"/>
              <a:t>Module Shading</a:t>
            </a:r>
          </a:p>
        </p:txBody>
      </p:sp>
    </p:spTree>
    <p:extLst>
      <p:ext uri="{BB962C8B-B14F-4D97-AF65-F5344CB8AC3E}">
        <p14:creationId xmlns:p14="http://schemas.microsoft.com/office/powerpoint/2010/main" val="2148050040"/>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204843" y="3852745"/>
            <a:ext cx="6309360" cy="27432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pic>
        <p:nvPicPr>
          <p:cNvPr id="19" name="Picture 18"/>
          <p:cNvPicPr/>
          <p:nvPr/>
        </p:nvPicPr>
        <p:blipFill>
          <a:blip r:embed="rId3" cstate="screen">
            <a:extLst>
              <a:ext uri="{28A0092B-C50C-407E-A947-70E740481C1C}">
                <a14:useLocalDpi xmlns:a14="http://schemas.microsoft.com/office/drawing/2010/main"/>
              </a:ext>
            </a:extLst>
          </a:blip>
          <a:srcRect t="6881"/>
          <a:stretch>
            <a:fillRect/>
          </a:stretch>
        </p:blipFill>
        <p:spPr bwMode="auto">
          <a:xfrm>
            <a:off x="238125" y="3886200"/>
            <a:ext cx="6217920" cy="2743200"/>
          </a:xfrm>
          <a:prstGeom prst="rect">
            <a:avLst/>
          </a:prstGeom>
          <a:noFill/>
          <a:ln w="9525">
            <a:noFill/>
            <a:miter lim="800000"/>
            <a:headEnd/>
            <a:tailEnd/>
          </a:ln>
        </p:spPr>
      </p:pic>
      <p:sp>
        <p:nvSpPr>
          <p:cNvPr id="18" name="Rectangle 17"/>
          <p:cNvSpPr/>
          <p:nvPr/>
        </p:nvSpPr>
        <p:spPr bwMode="auto">
          <a:xfrm>
            <a:off x="2701834" y="1066799"/>
            <a:ext cx="6309360" cy="27432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pic>
        <p:nvPicPr>
          <p:cNvPr id="16" name="Picture 15"/>
          <p:cNvPicPr>
            <a:picLocks/>
          </p:cNvPicPr>
          <p:nvPr/>
        </p:nvPicPr>
        <p:blipFill>
          <a:blip r:embed="rId4" cstate="screen">
            <a:extLst>
              <a:ext uri="{28A0092B-C50C-407E-A947-70E740481C1C}">
                <a14:useLocalDpi xmlns:a14="http://schemas.microsoft.com/office/drawing/2010/main"/>
              </a:ext>
            </a:extLst>
          </a:blip>
          <a:srcRect t="5963"/>
          <a:stretch>
            <a:fillRect/>
          </a:stretch>
        </p:blipFill>
        <p:spPr bwMode="auto">
          <a:xfrm>
            <a:off x="2762250" y="1057275"/>
            <a:ext cx="6126480" cy="2743200"/>
          </a:xfrm>
          <a:prstGeom prst="rect">
            <a:avLst/>
          </a:prstGeom>
          <a:noFill/>
          <a:ln w="9525">
            <a:noFill/>
            <a:miter lim="800000"/>
            <a:headEnd/>
            <a:tailEnd/>
          </a:ln>
        </p:spPr>
      </p:pic>
      <p:pic>
        <p:nvPicPr>
          <p:cNvPr id="9" name="Picture 4" descr="C:\Users\pctr003\AppData\Local\Microsoft\Windows\Temporary Internet Files\Content.IE5\ZW4X7O9E\MC900432587[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93630" y="5501868"/>
            <a:ext cx="335125" cy="335125"/>
          </a:xfrm>
          <a:prstGeom prst="rect">
            <a:avLst/>
          </a:prstGeom>
          <a:noFill/>
        </p:spPr>
      </p:pic>
      <p:pic>
        <p:nvPicPr>
          <p:cNvPr id="11" name="Picture 13" descr="C:\Users\pctr003\AppData\Local\Microsoft\Windows\Temporary Internet Files\Content.IE5\YENMETY7\MC900432589[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12830" y="4477382"/>
            <a:ext cx="276348" cy="276348"/>
          </a:xfrm>
          <a:prstGeom prst="rect">
            <a:avLst/>
          </a:prstGeom>
          <a:noFill/>
        </p:spPr>
      </p:pic>
      <p:sp>
        <p:nvSpPr>
          <p:cNvPr id="2" name="Title 1"/>
          <p:cNvSpPr>
            <a:spLocks noGrp="1"/>
          </p:cNvSpPr>
          <p:nvPr>
            <p:ph type="title"/>
          </p:nvPr>
        </p:nvSpPr>
        <p:spPr/>
        <p:txBody>
          <a:bodyPr>
            <a:normAutofit fontScale="90000"/>
          </a:bodyPr>
          <a:lstStyle/>
          <a:p>
            <a:r>
              <a:rPr lang="en-US" dirty="0"/>
              <a:t>Solar Resource Calendar – TN &amp; AZ	</a:t>
            </a:r>
            <a:br>
              <a:rPr lang="en-US" dirty="0"/>
            </a:br>
            <a:r>
              <a:rPr lang="en-US" sz="2000" b="0" dirty="0"/>
              <a:t>Calendar based on irradiance, 1-min averages at 30°</a:t>
            </a:r>
            <a:r>
              <a:rPr lang="en-US" sz="2000" b="0" dirty="0">
                <a:cs typeface="Calibri"/>
              </a:rPr>
              <a:t> fixed tilt</a:t>
            </a:r>
            <a:endParaRPr lang="en-US" sz="2000" dirty="0"/>
          </a:p>
        </p:txBody>
      </p:sp>
      <p:pic>
        <p:nvPicPr>
          <p:cNvPr id="8" name="Picture 13" descr="C:\Users\pctr003\AppData\Local\Microsoft\Windows\Temporary Internet Files\Content.IE5\YENMETY7\MC900432589[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09522" y="1141888"/>
            <a:ext cx="276348" cy="276348"/>
          </a:xfrm>
          <a:prstGeom prst="rect">
            <a:avLst/>
          </a:prstGeom>
          <a:noFill/>
        </p:spPr>
      </p:pic>
      <p:pic>
        <p:nvPicPr>
          <p:cNvPr id="12" name="Picture 4" descr="C:\Users\pctr003\AppData\Local\Microsoft\Windows\Temporary Internet Files\Content.IE5\ZW4X7O9E\MC900432587[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30029" y="1634849"/>
            <a:ext cx="335125" cy="335125"/>
          </a:xfrm>
          <a:prstGeom prst="rect">
            <a:avLst/>
          </a:prstGeom>
          <a:noFill/>
        </p:spPr>
      </p:pic>
      <p:pic>
        <p:nvPicPr>
          <p:cNvPr id="15" name="Picture 3" descr="C:\Documents and Settings\pctr003\Local Settings\Temporary Internet Files\Content.IE5\F5A4L3UT\MC900432591[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50587" y="1171839"/>
            <a:ext cx="279495" cy="279495"/>
          </a:xfrm>
          <a:prstGeom prst="rect">
            <a:avLst/>
          </a:prstGeom>
          <a:noFill/>
        </p:spPr>
      </p:pic>
      <p:sp>
        <p:nvSpPr>
          <p:cNvPr id="17" name="TextBox 16"/>
          <p:cNvSpPr txBox="1"/>
          <p:nvPr/>
        </p:nvSpPr>
        <p:spPr>
          <a:xfrm>
            <a:off x="263114" y="1613876"/>
            <a:ext cx="2175286"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800" dirty="0"/>
              <a:t>Partly cloudy days characterized by solar variability is common in some areas but not in others</a:t>
            </a:r>
          </a:p>
        </p:txBody>
      </p:sp>
    </p:spTree>
    <p:extLst>
      <p:ext uri="{BB962C8B-B14F-4D97-AF65-F5344CB8AC3E}">
        <p14:creationId xmlns:p14="http://schemas.microsoft.com/office/powerpoint/2010/main" val="294258981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8_Residential Load_FL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96186"/>
            <a:ext cx="9177422" cy="3520197"/>
          </a:xfrm>
          <a:prstGeom prst="rect">
            <a:avLst/>
          </a:prstGeom>
        </p:spPr>
      </p:pic>
      <p:sp>
        <p:nvSpPr>
          <p:cNvPr id="2" name="Title 1"/>
          <p:cNvSpPr>
            <a:spLocks noGrp="1"/>
          </p:cNvSpPr>
          <p:nvPr>
            <p:ph type="title"/>
          </p:nvPr>
        </p:nvSpPr>
        <p:spPr/>
        <p:txBody>
          <a:bodyPr>
            <a:noAutofit/>
          </a:bodyPr>
          <a:lstStyle/>
          <a:p>
            <a:r>
              <a:rPr lang="en-US" dirty="0"/>
              <a:t>The Grid Provides Transactional Value</a:t>
            </a:r>
          </a:p>
        </p:txBody>
      </p:sp>
      <p:sp>
        <p:nvSpPr>
          <p:cNvPr id="3" name="TextBox 2"/>
          <p:cNvSpPr txBox="1"/>
          <p:nvPr/>
        </p:nvSpPr>
        <p:spPr>
          <a:xfrm>
            <a:off x="7125194" y="2952931"/>
            <a:ext cx="1314677" cy="338554"/>
          </a:xfrm>
          <a:prstGeom prst="rect">
            <a:avLst/>
          </a:prstGeom>
          <a:solidFill>
            <a:schemeClr val="bg1"/>
          </a:solidFill>
        </p:spPr>
        <p:txBody>
          <a:bodyPr wrap="square" rtlCol="0">
            <a:spAutoFit/>
          </a:bodyPr>
          <a:lstStyle/>
          <a:p>
            <a:pPr>
              <a:spcBef>
                <a:spcPts val="0"/>
              </a:spcBef>
            </a:pPr>
            <a:r>
              <a:rPr lang="en-US" dirty="0">
                <a:latin typeface="Arial Narrow" panose="020B0606020202030204" pitchFamily="34" charset="0"/>
              </a:rPr>
              <a:t>Load</a:t>
            </a:r>
            <a:endParaRPr lang="en-US" sz="1800" dirty="0">
              <a:latin typeface="Arial Narrow" panose="020B0606020202030204" pitchFamily="34" charset="0"/>
            </a:endParaRPr>
          </a:p>
        </p:txBody>
      </p:sp>
      <p:sp>
        <p:nvSpPr>
          <p:cNvPr id="5" name="TextBox 4"/>
          <p:cNvSpPr txBox="1"/>
          <p:nvPr/>
        </p:nvSpPr>
        <p:spPr>
          <a:xfrm>
            <a:off x="1879979" y="5308270"/>
            <a:ext cx="4612161" cy="461665"/>
          </a:xfrm>
          <a:prstGeom prst="rect">
            <a:avLst/>
          </a:prstGeom>
          <a:solidFill>
            <a:schemeClr val="accent3">
              <a:lumMod val="40000"/>
              <a:lumOff val="60000"/>
            </a:schemeClr>
          </a:solidFill>
          <a:ln w="38100">
            <a:solidFill>
              <a:schemeClr val="tx1"/>
            </a:solidFill>
          </a:ln>
        </p:spPr>
        <p:txBody>
          <a:bodyPr wrap="none" rtlCol="0">
            <a:spAutoFit/>
          </a:bodyPr>
          <a:lstStyle/>
          <a:p>
            <a:r>
              <a:rPr lang="en-US" sz="2400" b="1" dirty="0"/>
              <a:t>The Low Cost Storage System</a:t>
            </a:r>
          </a:p>
        </p:txBody>
      </p:sp>
    </p:spTree>
    <p:extLst>
      <p:ext uri="{BB962C8B-B14F-4D97-AF65-F5344CB8AC3E}">
        <p14:creationId xmlns:p14="http://schemas.microsoft.com/office/powerpoint/2010/main" val="123396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368398" y="1191790"/>
            <a:ext cx="8683238" cy="4858606"/>
          </a:xfrm>
        </p:spPr>
        <p:txBody>
          <a:bodyPr>
            <a:noAutofit/>
          </a:bodyPr>
          <a:lstStyle/>
          <a:p>
            <a:pPr>
              <a:lnSpc>
                <a:spcPct val="120000"/>
              </a:lnSpc>
              <a:buFont typeface="Arial" panose="020B0604020202020204" pitchFamily="34" charset="0"/>
              <a:buChar char="•"/>
            </a:pPr>
            <a:r>
              <a:rPr lang="en-US" b="1" dirty="0"/>
              <a:t>Gas/Electric Nexus</a:t>
            </a:r>
          </a:p>
          <a:p>
            <a:pPr>
              <a:lnSpc>
                <a:spcPct val="120000"/>
              </a:lnSpc>
              <a:buFont typeface="Arial" panose="020B0604020202020204" pitchFamily="34" charset="0"/>
              <a:buChar char="•"/>
            </a:pPr>
            <a:r>
              <a:rPr lang="en-US" b="1" dirty="0"/>
              <a:t>Efficient Electrification – Powering End Uses with Electricity</a:t>
            </a:r>
          </a:p>
          <a:p>
            <a:pPr>
              <a:lnSpc>
                <a:spcPct val="120000"/>
              </a:lnSpc>
              <a:buFont typeface="Arial" panose="020B0604020202020204" pitchFamily="34" charset="0"/>
              <a:buChar char="•"/>
            </a:pPr>
            <a:r>
              <a:rPr lang="en-US" b="1" dirty="0"/>
              <a:t>Electricity Pricing – New Rate Structures</a:t>
            </a:r>
          </a:p>
          <a:p>
            <a:pPr>
              <a:lnSpc>
                <a:spcPct val="120000"/>
              </a:lnSpc>
              <a:buFont typeface="Arial" panose="020B0604020202020204" pitchFamily="34" charset="0"/>
              <a:buChar char="•"/>
            </a:pPr>
            <a:r>
              <a:rPr lang="en-US" b="1" dirty="0"/>
              <a:t>Grid Modernization</a:t>
            </a:r>
          </a:p>
          <a:p>
            <a:pPr eaLnBrk="1" hangingPunct="1">
              <a:lnSpc>
                <a:spcPct val="120000"/>
              </a:lnSpc>
              <a:buFont typeface="Arial" panose="020B0604020202020204" pitchFamily="34" charset="0"/>
              <a:buChar char="•"/>
            </a:pPr>
            <a:r>
              <a:rPr lang="en-US" b="1" dirty="0"/>
              <a:t>Distributed Energy Resources (DER) and the Grid of the Future</a:t>
            </a:r>
          </a:p>
          <a:p>
            <a:pPr>
              <a:lnSpc>
                <a:spcPct val="120000"/>
              </a:lnSpc>
              <a:buFont typeface="Arial" panose="020B0604020202020204" pitchFamily="34" charset="0"/>
              <a:buChar char="•"/>
            </a:pPr>
            <a:r>
              <a:rPr lang="en-US" b="1" dirty="0"/>
              <a:t>Microgrids, Photovoltaics, and Energy Storage</a:t>
            </a:r>
          </a:p>
          <a:p>
            <a:pPr marL="0" indent="0">
              <a:lnSpc>
                <a:spcPct val="120000"/>
              </a:lnSpc>
              <a:buNone/>
            </a:pPr>
            <a:endParaRPr lang="en-US" sz="2600" dirty="0"/>
          </a:p>
          <a:p>
            <a:pPr marL="292100" indent="-292100" eaLnBrk="1" hangingPunct="1">
              <a:lnSpc>
                <a:spcPct val="120000"/>
              </a:lnSpc>
              <a:buFont typeface="Wingdings" pitchFamily="2" charset="2"/>
              <a:buChar char="Ø"/>
            </a:pPr>
            <a:endParaRPr lang="en-US" sz="2600" dirty="0"/>
          </a:p>
          <a:p>
            <a:pPr marL="292100" indent="-292100" eaLnBrk="1" hangingPunct="1">
              <a:lnSpc>
                <a:spcPct val="120000"/>
              </a:lnSpc>
              <a:buFont typeface="Wingdings" pitchFamily="2" charset="2"/>
              <a:buChar char="Ø"/>
            </a:pPr>
            <a:endParaRPr lang="en-US" sz="2600" dirty="0"/>
          </a:p>
          <a:p>
            <a:pPr marL="292100" indent="-292100" eaLnBrk="1" hangingPunct="1">
              <a:lnSpc>
                <a:spcPct val="120000"/>
              </a:lnSpc>
              <a:buFont typeface="Wingdings" pitchFamily="2" charset="2"/>
              <a:buChar char="Ø"/>
            </a:pPr>
            <a:endParaRPr lang="en-US" sz="2600" dirty="0"/>
          </a:p>
          <a:p>
            <a:pPr marL="292100" indent="-292100" eaLnBrk="1" hangingPunct="1">
              <a:lnSpc>
                <a:spcPct val="120000"/>
              </a:lnSpc>
              <a:buFont typeface="Wingdings" pitchFamily="2" charset="2"/>
              <a:buChar char="Ø"/>
            </a:pPr>
            <a:endParaRPr lang="en-US" sz="2600" dirty="0"/>
          </a:p>
          <a:p>
            <a:pPr marL="292100" indent="-292100" eaLnBrk="1" hangingPunct="1">
              <a:lnSpc>
                <a:spcPct val="75000"/>
              </a:lnSpc>
              <a:buFont typeface="Wingdings" pitchFamily="2" charset="2"/>
              <a:buChar char="Ø"/>
            </a:pPr>
            <a:endParaRPr lang="en-US" sz="2600" dirty="0"/>
          </a:p>
          <a:p>
            <a:pPr marL="292100" indent="-292100" eaLnBrk="1" hangingPunct="1">
              <a:lnSpc>
                <a:spcPct val="75000"/>
              </a:lnSpc>
            </a:pPr>
            <a:endParaRPr lang="en-US" sz="2600" dirty="0"/>
          </a:p>
        </p:txBody>
      </p:sp>
      <p:sp>
        <p:nvSpPr>
          <p:cNvPr id="4" name="Title 1"/>
          <p:cNvSpPr>
            <a:spLocks noGrp="1"/>
          </p:cNvSpPr>
          <p:nvPr>
            <p:ph type="title"/>
          </p:nvPr>
        </p:nvSpPr>
        <p:spPr>
          <a:xfrm>
            <a:off x="365760" y="182563"/>
            <a:ext cx="8412480" cy="914400"/>
          </a:xfrm>
        </p:spPr>
        <p:txBody>
          <a:bodyPr/>
          <a:lstStyle/>
          <a:p>
            <a:r>
              <a:rPr lang="en-US" dirty="0"/>
              <a:t>Agenda</a:t>
            </a:r>
          </a:p>
        </p:txBody>
      </p:sp>
    </p:spTree>
    <p:extLst>
      <p:ext uri="{BB962C8B-B14F-4D97-AF65-F5344CB8AC3E}">
        <p14:creationId xmlns:p14="http://schemas.microsoft.com/office/powerpoint/2010/main" val="283239084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there a Gas/Electric Crisis?</a:t>
            </a:r>
          </a:p>
        </p:txBody>
      </p:sp>
      <p:pic>
        <p:nvPicPr>
          <p:cNvPr id="4" name="Content Placeholder 3"/>
          <p:cNvPicPr/>
          <p:nvPr/>
        </p:nvPicPr>
        <p:blipFill>
          <a:blip r:embed="rId2">
            <a:extLst>
              <a:ext uri="{28A0092B-C50C-407E-A947-70E740481C1C}">
                <a14:useLocalDpi xmlns:a14="http://schemas.microsoft.com/office/drawing/2010/main" val="0"/>
              </a:ext>
            </a:extLst>
          </a:blip>
          <a:stretch>
            <a:fillRect/>
          </a:stretch>
        </p:blipFill>
        <p:spPr>
          <a:xfrm>
            <a:off x="1000009" y="793382"/>
            <a:ext cx="5865433" cy="2582265"/>
          </a:xfrm>
          <a:prstGeom prst="rect">
            <a:avLst/>
          </a:prstGeom>
        </p:spPr>
      </p:pic>
      <p:pic>
        <p:nvPicPr>
          <p:cNvPr id="5" name="Content Placeholder 10"/>
          <p:cNvPicPr/>
          <p:nvPr/>
        </p:nvPicPr>
        <p:blipFill>
          <a:blip r:embed="rId3">
            <a:extLst>
              <a:ext uri="{28A0092B-C50C-407E-A947-70E740481C1C}">
                <a14:useLocalDpi xmlns:a14="http://schemas.microsoft.com/office/drawing/2010/main" val="0"/>
              </a:ext>
            </a:extLst>
          </a:blip>
          <a:stretch>
            <a:fillRect/>
          </a:stretch>
        </p:blipFill>
        <p:spPr>
          <a:xfrm>
            <a:off x="2111920" y="3555187"/>
            <a:ext cx="3882758" cy="3017875"/>
          </a:xfrm>
          <a:prstGeom prst="rect">
            <a:avLst/>
          </a:prstGeom>
        </p:spPr>
      </p:pic>
    </p:spTree>
    <p:extLst>
      <p:ext uri="{BB962C8B-B14F-4D97-AF65-F5344CB8AC3E}">
        <p14:creationId xmlns:p14="http://schemas.microsoft.com/office/powerpoint/2010/main" val="231687134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502" y="156642"/>
            <a:ext cx="8412480" cy="914400"/>
          </a:xfrm>
        </p:spPr>
        <p:txBody>
          <a:bodyPr/>
          <a:lstStyle/>
          <a:p>
            <a:r>
              <a:rPr lang="en-US" dirty="0"/>
              <a:t>Assessing Reliability Concerns</a:t>
            </a:r>
          </a:p>
        </p:txBody>
      </p:sp>
      <p:sp>
        <p:nvSpPr>
          <p:cNvPr id="3" name="Rectangle 2"/>
          <p:cNvSpPr/>
          <p:nvPr/>
        </p:nvSpPr>
        <p:spPr>
          <a:xfrm>
            <a:off x="358502" y="885371"/>
            <a:ext cx="8114211" cy="5202429"/>
          </a:xfrm>
          <a:prstGeom prst="rect">
            <a:avLst/>
          </a:prstGeom>
        </p:spPr>
        <p:txBody>
          <a:bodyPr wrap="square">
            <a:spAutoFit/>
          </a:bodyPr>
          <a:lstStyle/>
          <a:p>
            <a:pPr algn="l"/>
            <a:r>
              <a:rPr lang="en-US" dirty="0"/>
              <a:t>2015 EIPC study investigated gas/electric contingency events</a:t>
            </a:r>
            <a:br>
              <a:rPr lang="en-US" dirty="0"/>
            </a:br>
            <a:r>
              <a:rPr lang="en-US" i="1" dirty="0"/>
              <a:t>(http://www.eipconline.com/gas-gas-electric-documents.html)</a:t>
            </a:r>
            <a:br>
              <a:rPr lang="en-US" dirty="0"/>
            </a:br>
            <a:br>
              <a:rPr lang="en-US" dirty="0"/>
            </a:br>
            <a:r>
              <a:rPr lang="en-US" dirty="0"/>
              <a:t>NERC transmission planning standards (TPL-001-4) came into effect in 2015/2016</a:t>
            </a:r>
            <a:br>
              <a:rPr lang="en-US" dirty="0"/>
            </a:br>
            <a:r>
              <a:rPr lang="en-US" dirty="0"/>
              <a:t> (Extreme Events analysis includes “Loss of two generating stations resulting from … loss of a large gas pipeline into a region)</a:t>
            </a:r>
            <a:br>
              <a:rPr lang="en-US" dirty="0"/>
            </a:br>
            <a:br>
              <a:rPr lang="en-US" dirty="0"/>
            </a:br>
            <a:r>
              <a:rPr lang="en-US" dirty="0"/>
              <a:t>NERC Single Point Disruption (SPOD) special assessment </a:t>
            </a:r>
            <a:br>
              <a:rPr lang="en-US" dirty="0"/>
            </a:br>
            <a:r>
              <a:rPr lang="en-US" i="1" dirty="0"/>
              <a:t> (Aims to identify potential risks to the bulk power system on major natural gas infrastructure facilities)</a:t>
            </a:r>
            <a:br>
              <a:rPr lang="en-US" i="1" dirty="0"/>
            </a:br>
            <a:br>
              <a:rPr lang="en-US" dirty="0"/>
            </a:br>
            <a:r>
              <a:rPr lang="en-US" dirty="0"/>
              <a:t>NERC 2011 Special Reliability Assessment: A Primer of the Natural Gas and Electric Interdependency in the U.S., December 2011</a:t>
            </a:r>
            <a:br>
              <a:rPr lang="en-US" dirty="0"/>
            </a:br>
            <a:br>
              <a:rPr lang="en-US" dirty="0"/>
            </a:br>
            <a:r>
              <a:rPr lang="en-US" dirty="0"/>
              <a:t>NERC 2013 Special Reliability Assessment:  Accommodating an Increased Dependence on Natural Gas for Electric Power, June 5, 2013</a:t>
            </a:r>
            <a:br>
              <a:rPr lang="en-US" dirty="0"/>
            </a:br>
            <a:r>
              <a:rPr lang="en-US" dirty="0"/>
              <a:t> </a:t>
            </a:r>
            <a:r>
              <a:rPr lang="en-US" i="1" dirty="0"/>
              <a:t>(A detailed framework for incorporating risks into reliability assessments)</a:t>
            </a:r>
            <a:br>
              <a:rPr lang="en-US" dirty="0"/>
            </a:br>
            <a:br>
              <a:rPr lang="en-US" dirty="0"/>
            </a:br>
            <a:r>
              <a:rPr lang="en-US" dirty="0"/>
              <a:t>Federal Task Force – Ensuring Safe and Reliable Underground Natural Gas Storage</a:t>
            </a:r>
            <a:br>
              <a:rPr lang="en-US" dirty="0"/>
            </a:br>
            <a:endParaRPr lang="en-US" dirty="0"/>
          </a:p>
        </p:txBody>
      </p:sp>
    </p:spTree>
    <p:extLst>
      <p:ext uri="{BB962C8B-B14F-4D97-AF65-F5344CB8AC3E}">
        <p14:creationId xmlns:p14="http://schemas.microsoft.com/office/powerpoint/2010/main" val="101369456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Sales by Sector</a:t>
            </a:r>
          </a:p>
        </p:txBody>
      </p:sp>
      <p:pic>
        <p:nvPicPr>
          <p:cNvPr id="4" name="Content Placeholder 3"/>
          <p:cNvPicPr>
            <a:picLocks noGrp="1" noChangeAspect="1"/>
          </p:cNvPicPr>
          <p:nvPr>
            <p:ph idx="1"/>
          </p:nvPr>
        </p:nvPicPr>
        <p:blipFill>
          <a:blip r:embed="rId2"/>
          <a:stretch>
            <a:fillRect/>
          </a:stretch>
        </p:blipFill>
        <p:spPr>
          <a:xfrm>
            <a:off x="372991" y="1422400"/>
            <a:ext cx="8039859" cy="4775200"/>
          </a:xfrm>
          <a:prstGeom prst="rect">
            <a:avLst/>
          </a:prstGeom>
        </p:spPr>
      </p:pic>
      <p:sp>
        <p:nvSpPr>
          <p:cNvPr id="3" name="Rectangle: Rounded Corners 2"/>
          <p:cNvSpPr/>
          <p:nvPr/>
        </p:nvSpPr>
        <p:spPr bwMode="auto">
          <a:xfrm>
            <a:off x="5232400" y="965200"/>
            <a:ext cx="2336800" cy="914400"/>
          </a:xfrm>
          <a:prstGeom prst="roundRect">
            <a:avLst/>
          </a:prstGeom>
          <a:solidFill>
            <a:schemeClr val="accent6">
              <a:lumMod val="60000"/>
              <a:lumOff val="40000"/>
            </a:schemeClr>
          </a:solidFill>
          <a:ln w="381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rPr>
              <a:t>4% of all</a:t>
            </a:r>
            <a:r>
              <a:rPr kumimoji="0" lang="en-US" sz="1600" b="1" i="0" u="none" strike="noStrike" cap="none" normalizeH="0" dirty="0">
                <a:ln>
                  <a:noFill/>
                </a:ln>
                <a:solidFill>
                  <a:srgbClr val="000000"/>
                </a:solidFill>
                <a:effectLst/>
                <a:latin typeface="Arial" charset="0"/>
              </a:rPr>
              <a:t> electric load is residential lighting</a:t>
            </a:r>
            <a:endParaRPr kumimoji="0" lang="en-US" sz="1600" b="1" i="0" u="none" strike="noStrike" cap="none" normalizeH="0" baseline="0" dirty="0">
              <a:ln>
                <a:noFill/>
              </a:ln>
              <a:solidFill>
                <a:srgbClr val="000000"/>
              </a:solidFill>
              <a:effectLst/>
              <a:latin typeface="Arial" charset="0"/>
            </a:endParaRPr>
          </a:p>
        </p:txBody>
      </p:sp>
    </p:spTree>
    <p:extLst>
      <p:ext uri="{BB962C8B-B14F-4D97-AF65-F5344CB8AC3E}">
        <p14:creationId xmlns:p14="http://schemas.microsoft.com/office/powerpoint/2010/main" val="376666866"/>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2014 PowerPoint Theme">
  <a:themeElements>
    <a:clrScheme name="EPRI Color Theme 2015">
      <a:dk1>
        <a:srgbClr val="000000"/>
      </a:dk1>
      <a:lt1>
        <a:srgbClr val="FFFFFF"/>
      </a:lt1>
      <a:dk2>
        <a:srgbClr val="000099"/>
      </a:dk2>
      <a:lt2>
        <a:srgbClr val="595959"/>
      </a:lt2>
      <a:accent1>
        <a:srgbClr val="006699"/>
      </a:accent1>
      <a:accent2>
        <a:srgbClr val="A50021"/>
      </a:accent2>
      <a:accent3>
        <a:srgbClr val="30BE30"/>
      </a:accent3>
      <a:accent4>
        <a:srgbClr val="FF8000"/>
      </a:accent4>
      <a:accent5>
        <a:srgbClr val="8409FF"/>
      </a:accent5>
      <a:accent6>
        <a:srgbClr val="FFCC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5 PowerPoint Template.potx [Read-Only]" id="{07BC6420-917A-4AD1-A87D-C0B9D71E62F6}" vid="{18A96424-C41F-4311-A76E-57692E2AB9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9d4eb815-23ed-48d9-b0c1-2b9ce0016f4e">EPRI PowerPoint Template</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7101F030D76349B9BDDCB7E839049A" ma:contentTypeVersion="1" ma:contentTypeDescription="Create a new document." ma:contentTypeScope="" ma:versionID="734fc11b70f2696fea1b768389187637">
  <xsd:schema xmlns:xsd="http://www.w3.org/2001/XMLSchema" xmlns:xs="http://www.w3.org/2001/XMLSchema" xmlns:p="http://schemas.microsoft.com/office/2006/metadata/properties" xmlns:ns2="9d4eb815-23ed-48d9-b0c1-2b9ce0016f4e" targetNamespace="http://schemas.microsoft.com/office/2006/metadata/properties" ma:root="true" ma:fieldsID="2b4a09c436e99444c649b2400fdb07dc" ns2:_="">
    <xsd:import namespace="9d4eb815-23ed-48d9-b0c1-2b9ce0016f4e"/>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4eb815-23ed-48d9-b0c1-2b9ce0016f4e"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EPRI PowerPoint Template"/>
          <xsd:enumeration value="Design Templates"/>
          <xsd:enumeration value="EPRI Letterhead"/>
          <xsd:enumeration value="Events, Conferences, Meetings"/>
          <xsd:enumeration value="Miscellaneou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1E775E-621D-4D94-A60D-4CA2EB6F1B06}">
  <ds:schemaRefs>
    <ds:schemaRef ds:uri="http://purl.org/dc/dcmitype/"/>
    <ds:schemaRef ds:uri="http://schemas.microsoft.com/office/infopath/2007/PartnerControls"/>
    <ds:schemaRef ds:uri="http://purl.org/dc/elements/1.1/"/>
    <ds:schemaRef ds:uri="http://schemas.microsoft.com/office/2006/metadata/properties"/>
    <ds:schemaRef ds:uri="9d4eb815-23ed-48d9-b0c1-2b9ce0016f4e"/>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C6E9BCE-9EDD-4F81-AF5E-3DE4F7D6F1EC}">
  <ds:schemaRefs>
    <ds:schemaRef ds:uri="http://schemas.microsoft.com/sharepoint/v3/contenttype/forms"/>
  </ds:schemaRefs>
</ds:datastoreItem>
</file>

<file path=customXml/itemProps3.xml><?xml version="1.0" encoding="utf-8"?>
<ds:datastoreItem xmlns:ds="http://schemas.openxmlformats.org/officeDocument/2006/customXml" ds:itemID="{A3549B02-E6D3-4BB8-854C-6D7D0DC016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4eb815-23ed-48d9-b0c1-2b9ce0016f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7443</TotalTime>
  <Words>1919</Words>
  <Application>Microsoft Office PowerPoint</Application>
  <PresentationFormat>On-screen Show (4:3)</PresentationFormat>
  <Paragraphs>466</Paragraphs>
  <Slides>42</Slides>
  <Notes>20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3" baseType="lpstr">
      <vt:lpstr>ＭＳ Ｐゴシック</vt:lpstr>
      <vt:lpstr>Algerian</vt:lpstr>
      <vt:lpstr>Arial</vt:lpstr>
      <vt:lpstr>Arial Narrow</vt:lpstr>
      <vt:lpstr>Bernard MT Condensed</vt:lpstr>
      <vt:lpstr>Calibri</vt:lpstr>
      <vt:lpstr>Helvetica</vt:lpstr>
      <vt:lpstr>Times New Roman</vt:lpstr>
      <vt:lpstr>Wingdings</vt:lpstr>
      <vt:lpstr>1_2014 PowerPoint Theme</vt:lpstr>
      <vt:lpstr>Chart</vt:lpstr>
      <vt:lpstr>Electric Utility Marketplace  Trends in Policy, Technology &amp; Priority</vt:lpstr>
      <vt:lpstr>Introducing EPRI</vt:lpstr>
      <vt:lpstr>It is a Period of Change</vt:lpstr>
      <vt:lpstr>Agenda</vt:lpstr>
      <vt:lpstr>Is there a Gas/Electric Crisis?</vt:lpstr>
      <vt:lpstr>Assessing Reliability Concerns</vt:lpstr>
      <vt:lpstr>Electricity Sales by Sector</vt:lpstr>
      <vt:lpstr>Where is all the Consumption Going??? Served by Electric Utilities</vt:lpstr>
      <vt:lpstr>The Effect of GDP on Consumption</vt:lpstr>
      <vt:lpstr>Sales and Electricity Growth of EVs</vt:lpstr>
      <vt:lpstr>How might Electricity Growth Change by States</vt:lpstr>
      <vt:lpstr>How Customers Select EE Options</vt:lpstr>
      <vt:lpstr>PowerPoint Presentation</vt:lpstr>
      <vt:lpstr>Estimated Residential Electricity Consumption by End Use 2014</vt:lpstr>
      <vt:lpstr>Total Removal of Incandescent Lighting</vt:lpstr>
      <vt:lpstr>Summary of Lighting Impacts Residential</vt:lpstr>
      <vt:lpstr>Appliance Energy Usage Patterns Down over 35%</vt:lpstr>
      <vt:lpstr>Appliance Efficiency Improvements</vt:lpstr>
      <vt:lpstr>Role of Smart Devices</vt:lpstr>
      <vt:lpstr>The Days of Volumetric Pricing are DEAD! New Rates &amp; Pricing Structures are Coming</vt:lpstr>
      <vt:lpstr>Electric Pricing Scrabble</vt:lpstr>
      <vt:lpstr>The Evolving Rate Structure</vt:lpstr>
      <vt:lpstr>Residential Rate Structures: National Snapshot</vt:lpstr>
      <vt:lpstr>Addressing Load Decay: Is there any Hope? What is Efficient Electrification?</vt:lpstr>
      <vt:lpstr>Promising Electrotechnologies</vt:lpstr>
      <vt:lpstr>National Technical Potential for Electrification </vt:lpstr>
      <vt:lpstr>PEV Market How Much: Cumulative PEV Sales In USA</vt:lpstr>
      <vt:lpstr>PowerPoint Presentation</vt:lpstr>
      <vt:lpstr>PEV Market Vehicle Availability:  15+ PEVs Are On The Way in 2015 - 2018</vt:lpstr>
      <vt:lpstr>Grid Modernization</vt:lpstr>
      <vt:lpstr>Distributed Energy Resources The Grid of the Future</vt:lpstr>
      <vt:lpstr>Why are Microgrids not Widespread Today?</vt:lpstr>
      <vt:lpstr>Solar Energy Resource</vt:lpstr>
      <vt:lpstr>Average PV Module Price Trajectory  Global Solar Market Overview  </vt:lpstr>
      <vt:lpstr>Laboratory Cell Efficiency History, December 2015</vt:lpstr>
      <vt:lpstr>PV Inverter (DC to AC)</vt:lpstr>
      <vt:lpstr>Example Problems for PV Systems</vt:lpstr>
      <vt:lpstr>Solar Resource Calendar – TN &amp; AZ  Calendar based on irradiance, 1-min averages at 30° fixed tilt</vt:lpstr>
      <vt:lpstr>The Grid Provides Transactional Value</vt:lpstr>
      <vt:lpstr>The Case for Behind-the-Meter Energy Storage </vt:lpstr>
      <vt:lpstr>Residential Storage:  The Difference a Year Makes </vt:lpstr>
      <vt:lpstr>It is all about Change!!!</vt:lpstr>
    </vt:vector>
  </TitlesOfParts>
  <Company>Electric Power Research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Tri-State Electrification Case Study Kick-Off  July 22, 2014</dc:title>
  <dc:subject>Version 1.0</dc:subject>
  <dc:creator>Mullen-Trento, Sara</dc:creator>
  <dc:description>© 2015 Electric Power Research Institute, Inc. All rights reserved.</dc:description>
  <cp:lastModifiedBy>Reddoch, Thomas</cp:lastModifiedBy>
  <cp:revision>392</cp:revision>
  <cp:lastPrinted>2014-11-24T20:31:07Z</cp:lastPrinted>
  <dcterms:created xsi:type="dcterms:W3CDTF">2015-01-16T21:21:39Z</dcterms:created>
  <dcterms:modified xsi:type="dcterms:W3CDTF">2017-05-11T12:49:11Z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0x010100D67101F030D76349B9BDDCB7E839049A</vt:lpwstr>
  </property>
</Properties>
</file>